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85" r:id="rId5"/>
    <p:sldId id="282" r:id="rId6"/>
    <p:sldId id="272" r:id="rId7"/>
    <p:sldId id="283" r:id="rId8"/>
    <p:sldId id="287" r:id="rId9"/>
    <p:sldId id="273" r:id="rId10"/>
    <p:sldId id="259" r:id="rId11"/>
    <p:sldId id="260" r:id="rId12"/>
    <p:sldId id="274" r:id="rId13"/>
    <p:sldId id="270" r:id="rId14"/>
    <p:sldId id="280" r:id="rId15"/>
    <p:sldId id="262" r:id="rId16"/>
    <p:sldId id="263" r:id="rId17"/>
    <p:sldId id="278" r:id="rId18"/>
    <p:sldId id="279" r:id="rId19"/>
    <p:sldId id="264" r:id="rId20"/>
    <p:sldId id="277" r:id="rId21"/>
    <p:sldId id="275" r:id="rId22"/>
    <p:sldId id="266" r:id="rId23"/>
    <p:sldId id="267" r:id="rId24"/>
    <p:sldId id="281" r:id="rId25"/>
    <p:sldId id="284" r:id="rId26"/>
    <p:sldId id="276" r:id="rId27"/>
    <p:sldId id="286" r:id="rId28"/>
    <p:sldId id="268" r:id="rId29"/>
    <p:sldId id="269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33A7C-8746-4F54-8DEC-60A5D6079A34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3EC6D-2788-4FF0-B36C-F75EA7843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Rates will fund the following:</a:t>
          </a:r>
          <a:endParaRPr lang="en-US" dirty="0"/>
        </a:p>
      </dgm:t>
    </dgm:pt>
    <dgm:pt modelId="{4C527A77-70DC-456E-AA30-BEA3B0A24A88}" type="parTrans" cxnId="{001463C5-0128-4955-955C-0C1FF716D445}">
      <dgm:prSet/>
      <dgm:spPr/>
      <dgm:t>
        <a:bodyPr/>
        <a:lstStyle/>
        <a:p>
          <a:endParaRPr lang="en-US"/>
        </a:p>
      </dgm:t>
    </dgm:pt>
    <dgm:pt modelId="{AED45557-213C-4635-A123-BA99AB5ACBA1}" type="sibTrans" cxnId="{001463C5-0128-4955-955C-0C1FF716D445}">
      <dgm:prSet/>
      <dgm:spPr/>
      <dgm:t>
        <a:bodyPr/>
        <a:lstStyle/>
        <a:p>
          <a:endParaRPr lang="en-US"/>
        </a:p>
      </dgm:t>
    </dgm:pt>
    <dgm:pt modelId="{7DAC3C67-9AF5-4DBE-9F49-9771EB1F05CE}">
      <dgm:prSet custT="1"/>
      <dgm:spPr/>
      <dgm:t>
        <a:bodyPr/>
        <a:lstStyle/>
        <a:p>
          <a:r>
            <a:rPr lang="en-US" sz="1600" baseline="0" dirty="0"/>
            <a:t>Distribution Improvements – funds the upgrade of short- term capital improvements</a:t>
          </a:r>
          <a:endParaRPr lang="en-US" sz="1600" dirty="0"/>
        </a:p>
      </dgm:t>
    </dgm:pt>
    <dgm:pt modelId="{999E0857-0594-49D9-9FBD-2F92590EAD66}" type="parTrans" cxnId="{0F56B682-BC94-4CC5-ACE8-CF47EA18FB11}">
      <dgm:prSet/>
      <dgm:spPr/>
      <dgm:t>
        <a:bodyPr/>
        <a:lstStyle/>
        <a:p>
          <a:endParaRPr lang="en-US"/>
        </a:p>
      </dgm:t>
    </dgm:pt>
    <dgm:pt modelId="{350F718A-CFCA-4073-A810-8F54163D40AE}" type="sibTrans" cxnId="{0F56B682-BC94-4CC5-ACE8-CF47EA18FB11}">
      <dgm:prSet/>
      <dgm:spPr/>
      <dgm:t>
        <a:bodyPr/>
        <a:lstStyle/>
        <a:p>
          <a:endParaRPr lang="en-US"/>
        </a:p>
      </dgm:t>
    </dgm:pt>
    <dgm:pt modelId="{1FED0ED1-2EDE-4DCD-8C0B-774EA8DFC12E}">
      <dgm:prSet custT="1"/>
      <dgm:spPr/>
      <dgm:t>
        <a:bodyPr/>
        <a:lstStyle/>
        <a:p>
          <a:r>
            <a:rPr lang="en-US" sz="1600" baseline="0" dirty="0"/>
            <a:t>Capital improvements – medium sized, one-time improvements</a:t>
          </a:r>
          <a:endParaRPr lang="en-US" sz="1600" dirty="0"/>
        </a:p>
      </dgm:t>
    </dgm:pt>
    <dgm:pt modelId="{DFB60B87-DB1A-485E-946B-70C7C74AB90A}" type="parTrans" cxnId="{40DF2ADF-533B-4EE5-8688-1B7932096B10}">
      <dgm:prSet/>
      <dgm:spPr/>
      <dgm:t>
        <a:bodyPr/>
        <a:lstStyle/>
        <a:p>
          <a:endParaRPr lang="en-US"/>
        </a:p>
      </dgm:t>
    </dgm:pt>
    <dgm:pt modelId="{578E5B77-46A5-4313-B879-1EC43CA0CBAC}" type="sibTrans" cxnId="{40DF2ADF-533B-4EE5-8688-1B7932096B10}">
      <dgm:prSet/>
      <dgm:spPr/>
      <dgm:t>
        <a:bodyPr/>
        <a:lstStyle/>
        <a:p>
          <a:endParaRPr lang="en-US"/>
        </a:p>
      </dgm:t>
    </dgm:pt>
    <dgm:pt modelId="{8C55BE70-A695-4ACD-AAC4-264DC7B7629A}">
      <dgm:prSet custT="1"/>
      <dgm:spPr/>
      <dgm:t>
        <a:bodyPr/>
        <a:lstStyle/>
        <a:p>
          <a:r>
            <a:rPr lang="en-US" sz="1600" baseline="0" dirty="0"/>
            <a:t>Capital reserves – increase fund balance – strengthens the enterprise funds</a:t>
          </a:r>
        </a:p>
        <a:p>
          <a:r>
            <a:rPr lang="en-US" sz="1600" baseline="0" dirty="0"/>
            <a:t>Bring personnel to DEP Minimum Standards (New Employee)</a:t>
          </a:r>
        </a:p>
        <a:p>
          <a:endParaRPr lang="en-US" sz="1600" dirty="0"/>
        </a:p>
      </dgm:t>
    </dgm:pt>
    <dgm:pt modelId="{5DA0172A-F1F7-423E-A28C-E40E31D5AF61}" type="parTrans" cxnId="{72BADE0A-182A-48DB-9BA5-09451D513CF8}">
      <dgm:prSet/>
      <dgm:spPr/>
      <dgm:t>
        <a:bodyPr/>
        <a:lstStyle/>
        <a:p>
          <a:endParaRPr lang="en-US"/>
        </a:p>
      </dgm:t>
    </dgm:pt>
    <dgm:pt modelId="{E082BB3E-067F-43CD-816D-7C1D31D57033}" type="sibTrans" cxnId="{72BADE0A-182A-48DB-9BA5-09451D513CF8}">
      <dgm:prSet/>
      <dgm:spPr/>
      <dgm:t>
        <a:bodyPr/>
        <a:lstStyle/>
        <a:p>
          <a:endParaRPr lang="en-US"/>
        </a:p>
      </dgm:t>
    </dgm:pt>
    <dgm:pt modelId="{3F95D092-673A-46FF-9A55-F812C9EE05F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Budget increases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dirty="0"/>
            <a:t>$289,313 - 13.16%</a:t>
          </a:r>
        </a:p>
      </dgm:t>
    </dgm:pt>
    <dgm:pt modelId="{3A03142F-A01E-42F6-817B-6271828CBCC3}" type="parTrans" cxnId="{A31BC2A5-742B-4DEF-AD7D-3B510C25202F}">
      <dgm:prSet/>
      <dgm:spPr/>
      <dgm:t>
        <a:bodyPr/>
        <a:lstStyle/>
        <a:p>
          <a:endParaRPr lang="en-US"/>
        </a:p>
      </dgm:t>
    </dgm:pt>
    <dgm:pt modelId="{E997C239-7E1C-423C-B6EE-165304CEAE38}" type="sibTrans" cxnId="{A31BC2A5-742B-4DEF-AD7D-3B510C25202F}">
      <dgm:prSet/>
      <dgm:spPr/>
      <dgm:t>
        <a:bodyPr/>
        <a:lstStyle/>
        <a:p>
          <a:endParaRPr lang="en-US"/>
        </a:p>
      </dgm:t>
    </dgm:pt>
    <dgm:pt modelId="{5A181B44-E674-42E3-A0CC-BB0C8DF46BBD}">
      <dgm:prSet custT="1"/>
      <dgm:spPr/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Operating expenses $121,401</a:t>
          </a:r>
        </a:p>
        <a:p>
          <a:pPr marL="171450" lvl="1" indent="-171450" algn="l" defTabSz="711200">
            <a:lnSpc>
              <a:spcPct val="100000"/>
            </a:lnSpc>
            <a:spcBef>
              <a:spcPts val="120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50% of New Employee	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Increased $33,549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Indirect Costs $133,185</a:t>
          </a:r>
        </a:p>
      </dgm:t>
    </dgm:pt>
    <dgm:pt modelId="{265D550B-EBCB-40E6-9B3E-EEFD9C127B20}" type="parTrans" cxnId="{4311402B-5F7D-47A9-A40E-B16AAAF3DB07}">
      <dgm:prSet/>
      <dgm:spPr/>
      <dgm:t>
        <a:bodyPr/>
        <a:lstStyle/>
        <a:p>
          <a:endParaRPr lang="en-US"/>
        </a:p>
      </dgm:t>
    </dgm:pt>
    <dgm:pt modelId="{8DFBB2B2-BF24-49FD-83AF-54D9371283E3}" type="sibTrans" cxnId="{4311402B-5F7D-47A9-A40E-B16AAAF3DB07}">
      <dgm:prSet/>
      <dgm:spPr/>
      <dgm:t>
        <a:bodyPr/>
        <a:lstStyle/>
        <a:p>
          <a:endParaRPr lang="en-US"/>
        </a:p>
      </dgm:t>
    </dgm:pt>
    <dgm:pt modelId="{B38B310F-4B8E-449F-AA9E-019425D58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Higher future consumption totals</a:t>
          </a:r>
          <a:endParaRPr lang="en-US" dirty="0"/>
        </a:p>
      </dgm:t>
    </dgm:pt>
    <dgm:pt modelId="{BA7C96DD-6B1E-4028-9EAB-D5204C7E83B2}" type="parTrans" cxnId="{F8E1663A-1108-476A-A63A-0DAD8CF9A87A}">
      <dgm:prSet/>
      <dgm:spPr/>
      <dgm:t>
        <a:bodyPr/>
        <a:lstStyle/>
        <a:p>
          <a:endParaRPr lang="en-US"/>
        </a:p>
      </dgm:t>
    </dgm:pt>
    <dgm:pt modelId="{E058A6C7-28A3-4278-8AFE-7F0425D0E848}" type="sibTrans" cxnId="{F8E1663A-1108-476A-A63A-0DAD8CF9A87A}">
      <dgm:prSet/>
      <dgm:spPr/>
      <dgm:t>
        <a:bodyPr/>
        <a:lstStyle/>
        <a:p>
          <a:endParaRPr lang="en-US"/>
        </a:p>
      </dgm:t>
    </dgm:pt>
    <dgm:pt modelId="{B37D614F-77DA-4373-84A5-F691E233BBDC}">
      <dgm:prSet/>
      <dgm:spPr/>
      <dgm:t>
        <a:bodyPr/>
        <a:lstStyle/>
        <a:p>
          <a:r>
            <a:rPr lang="en-US" baseline="0" dirty="0"/>
            <a:t>Any increase will fund reserves and ultimately future capital </a:t>
          </a:r>
          <a:endParaRPr lang="en-US" dirty="0"/>
        </a:p>
      </dgm:t>
    </dgm:pt>
    <dgm:pt modelId="{C446EE5E-415D-4325-84BE-F10A6CA48189}" type="parTrans" cxnId="{60CE0F84-6788-4A78-8462-5777699D03A0}">
      <dgm:prSet/>
      <dgm:spPr/>
      <dgm:t>
        <a:bodyPr/>
        <a:lstStyle/>
        <a:p>
          <a:endParaRPr lang="en-US"/>
        </a:p>
      </dgm:t>
    </dgm:pt>
    <dgm:pt modelId="{B801638E-E9E1-4FD3-89DB-8D69A2F7B38D}" type="sibTrans" cxnId="{60CE0F84-6788-4A78-8462-5777699D03A0}">
      <dgm:prSet/>
      <dgm:spPr/>
      <dgm:t>
        <a:bodyPr/>
        <a:lstStyle/>
        <a:p>
          <a:endParaRPr lang="en-US"/>
        </a:p>
      </dgm:t>
    </dgm:pt>
    <dgm:pt modelId="{EF37E396-11C8-45A5-95D3-A9C571AD3934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Shift from 60/40 Sewer/Water to 60/40 Water/Sewer</a:t>
          </a:r>
        </a:p>
      </dgm:t>
    </dgm:pt>
    <dgm:pt modelId="{4B301A46-41D6-46A1-87AF-CAF4B79D4800}" type="parTrans" cxnId="{D4C49EAB-2BEC-43D6-8DC3-C26EAB0055D9}">
      <dgm:prSet/>
      <dgm:spPr/>
      <dgm:t>
        <a:bodyPr/>
        <a:lstStyle/>
        <a:p>
          <a:endParaRPr lang="en-US"/>
        </a:p>
      </dgm:t>
    </dgm:pt>
    <dgm:pt modelId="{AD8B2E36-6634-45E9-9198-2C675E919A02}" type="sibTrans" cxnId="{D4C49EAB-2BEC-43D6-8DC3-C26EAB0055D9}">
      <dgm:prSet/>
      <dgm:spPr/>
      <dgm:t>
        <a:bodyPr/>
        <a:lstStyle/>
        <a:p>
          <a:endParaRPr lang="en-US"/>
        </a:p>
      </dgm:t>
    </dgm:pt>
    <dgm:pt modelId="{7EC2CBA2-4D02-4925-A2F1-AEC480262F63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800"/>
            </a:spcBef>
            <a:spcAft>
              <a:spcPts val="0"/>
            </a:spcAft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Reclassified based on indirect study of 2021</a:t>
          </a:r>
        </a:p>
      </dgm:t>
    </dgm:pt>
    <dgm:pt modelId="{B04F10D5-F0BF-46F4-895E-7A7863CB4722}" type="parTrans" cxnId="{C01D8AA1-B16A-4090-B1F5-568EFE2B878B}">
      <dgm:prSet/>
      <dgm:spPr/>
      <dgm:t>
        <a:bodyPr/>
        <a:lstStyle/>
        <a:p>
          <a:endParaRPr lang="en-US"/>
        </a:p>
      </dgm:t>
    </dgm:pt>
    <dgm:pt modelId="{D4F6D1DB-A883-426D-BF19-70D13263C743}" type="sibTrans" cxnId="{C01D8AA1-B16A-4090-B1F5-568EFE2B878B}">
      <dgm:prSet/>
      <dgm:spPr/>
      <dgm:t>
        <a:bodyPr/>
        <a:lstStyle/>
        <a:p>
          <a:endParaRPr lang="en-US"/>
        </a:p>
      </dgm:t>
    </dgm:pt>
    <dgm:pt modelId="{0D271822-5541-4059-8013-F4EA935107E8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ECA46B4-B09E-4B06-BBC8-D4229BD5070F}" type="parTrans" cxnId="{A372A4F2-9628-4469-A972-7832232A1473}">
      <dgm:prSet/>
      <dgm:spPr/>
      <dgm:t>
        <a:bodyPr/>
        <a:lstStyle/>
        <a:p>
          <a:endParaRPr lang="en-US"/>
        </a:p>
      </dgm:t>
    </dgm:pt>
    <dgm:pt modelId="{90BFE10B-0905-4A05-B85A-8C25F38A3434}" type="sibTrans" cxnId="{A372A4F2-9628-4469-A972-7832232A1473}">
      <dgm:prSet/>
      <dgm:spPr/>
      <dgm:t>
        <a:bodyPr/>
        <a:lstStyle/>
        <a:p>
          <a:endParaRPr lang="en-US"/>
        </a:p>
      </dgm:t>
    </dgm:pt>
    <dgm:pt modelId="{F3E7C134-B6A3-471A-9DF0-C765C51486B8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ts val="1800"/>
            </a:spcBef>
            <a:spcAft>
              <a:spcPts val="0"/>
            </a:spcAft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CA46C47-F233-433B-8F3F-65EB9B67CD82}" type="parTrans" cxnId="{C60F76E2-FE98-46F3-A8EC-244B39240D40}">
      <dgm:prSet/>
      <dgm:spPr/>
      <dgm:t>
        <a:bodyPr/>
        <a:lstStyle/>
        <a:p>
          <a:endParaRPr lang="en-US"/>
        </a:p>
      </dgm:t>
    </dgm:pt>
    <dgm:pt modelId="{DDAD9EEB-A33C-4270-87AE-3B26D7294F6F}" type="sibTrans" cxnId="{C60F76E2-FE98-46F3-A8EC-244B39240D40}">
      <dgm:prSet/>
      <dgm:spPr/>
      <dgm:t>
        <a:bodyPr/>
        <a:lstStyle/>
        <a:p>
          <a:endParaRPr lang="en-US"/>
        </a:p>
      </dgm:t>
    </dgm:pt>
    <dgm:pt modelId="{C6CAF58B-6079-42F4-9023-AADE81F594FE}" type="pres">
      <dgm:prSet presAssocID="{70533A7C-8746-4F54-8DEC-60A5D6079A34}" presName="Name0" presStyleCnt="0">
        <dgm:presLayoutVars>
          <dgm:dir/>
          <dgm:animLvl val="lvl"/>
          <dgm:resizeHandles val="exact"/>
        </dgm:presLayoutVars>
      </dgm:prSet>
      <dgm:spPr/>
    </dgm:pt>
    <dgm:pt modelId="{E004220F-75E6-4C15-A9CE-872190A3AD6E}" type="pres">
      <dgm:prSet presAssocID="{C4C3EC6D-2788-4FF0-B36C-F75EA78430E9}" presName="composite" presStyleCnt="0"/>
      <dgm:spPr/>
    </dgm:pt>
    <dgm:pt modelId="{EC6FDB84-F095-4334-B56E-9D9AB2458D12}" type="pres">
      <dgm:prSet presAssocID="{C4C3EC6D-2788-4FF0-B36C-F75EA78430E9}" presName="parTx" presStyleLbl="alignNode1" presStyleIdx="0" presStyleCnt="3">
        <dgm:presLayoutVars>
          <dgm:chMax val="0"/>
          <dgm:chPref val="0"/>
        </dgm:presLayoutVars>
      </dgm:prSet>
      <dgm:spPr/>
    </dgm:pt>
    <dgm:pt modelId="{C262A39F-8338-4BD9-9CE6-6E5072AFA6BC}" type="pres">
      <dgm:prSet presAssocID="{C4C3EC6D-2788-4FF0-B36C-F75EA78430E9}" presName="desTx" presStyleLbl="alignAccFollowNode1" presStyleIdx="0" presStyleCnt="3">
        <dgm:presLayoutVars/>
      </dgm:prSet>
      <dgm:spPr/>
    </dgm:pt>
    <dgm:pt modelId="{E1AEFA30-F2A6-4071-9DDB-A40ABBD58215}" type="pres">
      <dgm:prSet presAssocID="{AED45557-213C-4635-A123-BA99AB5ACBA1}" presName="space" presStyleCnt="0"/>
      <dgm:spPr/>
    </dgm:pt>
    <dgm:pt modelId="{79FB4168-1AC8-4EF1-B7FD-091BB14DD170}" type="pres">
      <dgm:prSet presAssocID="{3F95D092-673A-46FF-9A55-F812C9EE05F3}" presName="composite" presStyleCnt="0"/>
      <dgm:spPr/>
    </dgm:pt>
    <dgm:pt modelId="{FBEE8EE8-1249-42C7-B9F1-98B062EE4A37}" type="pres">
      <dgm:prSet presAssocID="{3F95D092-673A-46FF-9A55-F812C9EE05F3}" presName="parTx" presStyleLbl="alignNode1" presStyleIdx="1" presStyleCnt="3" custLinFactNeighborX="291" custLinFactNeighborY="2598">
        <dgm:presLayoutVars>
          <dgm:chMax val="0"/>
          <dgm:chPref val="0"/>
        </dgm:presLayoutVars>
      </dgm:prSet>
      <dgm:spPr/>
    </dgm:pt>
    <dgm:pt modelId="{06BECBB0-82EC-4AB7-8F48-275B930F09E6}" type="pres">
      <dgm:prSet presAssocID="{3F95D092-673A-46FF-9A55-F812C9EE05F3}" presName="desTx" presStyleLbl="alignAccFollowNode1" presStyleIdx="1" presStyleCnt="3">
        <dgm:presLayoutVars/>
      </dgm:prSet>
      <dgm:spPr/>
    </dgm:pt>
    <dgm:pt modelId="{26D96DF8-5E64-4871-AE44-9425395C0B14}" type="pres">
      <dgm:prSet presAssocID="{E997C239-7E1C-423C-B6EE-165304CEAE38}" presName="space" presStyleCnt="0"/>
      <dgm:spPr/>
    </dgm:pt>
    <dgm:pt modelId="{F73E70D1-707F-4409-A195-D65F4F38EDC9}" type="pres">
      <dgm:prSet presAssocID="{B38B310F-4B8E-449F-AA9E-019425D588DC}" presName="composite" presStyleCnt="0"/>
      <dgm:spPr/>
    </dgm:pt>
    <dgm:pt modelId="{962170BE-7F8D-49C6-B660-C7C153149FD3}" type="pres">
      <dgm:prSet presAssocID="{B38B310F-4B8E-449F-AA9E-019425D588DC}" presName="parTx" presStyleLbl="alignNode1" presStyleIdx="2" presStyleCnt="3">
        <dgm:presLayoutVars>
          <dgm:chMax val="0"/>
          <dgm:chPref val="0"/>
        </dgm:presLayoutVars>
      </dgm:prSet>
      <dgm:spPr/>
    </dgm:pt>
    <dgm:pt modelId="{1675E50D-F169-4AF1-A07C-113A0BD701A3}" type="pres">
      <dgm:prSet presAssocID="{B38B310F-4B8E-449F-AA9E-019425D588DC}" presName="desTx" presStyleLbl="alignAccFollowNode1" presStyleIdx="2" presStyleCnt="3">
        <dgm:presLayoutVars/>
      </dgm:prSet>
      <dgm:spPr/>
    </dgm:pt>
  </dgm:ptLst>
  <dgm:cxnLst>
    <dgm:cxn modelId="{72BADE0A-182A-48DB-9BA5-09451D513CF8}" srcId="{C4C3EC6D-2788-4FF0-B36C-F75EA78430E9}" destId="{8C55BE70-A695-4ACD-AAC4-264DC7B7629A}" srcOrd="2" destOrd="0" parTransId="{5DA0172A-F1F7-423E-A28C-E40E31D5AF61}" sibTransId="{E082BB3E-067F-43CD-816D-7C1D31D57033}"/>
    <dgm:cxn modelId="{A2F2DF1D-EDEC-414C-9E21-F0A449FEB25E}" type="presOf" srcId="{8C55BE70-A695-4ACD-AAC4-264DC7B7629A}" destId="{C262A39F-8338-4BD9-9CE6-6E5072AFA6BC}" srcOrd="0" destOrd="2" presId="urn:microsoft.com/office/officeart/2016/7/layout/ChevronBlockProcess"/>
    <dgm:cxn modelId="{56210024-28B8-48B4-85C6-AE41C7A6A6D7}" type="presOf" srcId="{70533A7C-8746-4F54-8DEC-60A5D6079A34}" destId="{C6CAF58B-6079-42F4-9023-AADE81F594FE}" srcOrd="0" destOrd="0" presId="urn:microsoft.com/office/officeart/2016/7/layout/ChevronBlockProcess"/>
    <dgm:cxn modelId="{58C3E327-8864-4EE0-941F-C8291F47662E}" type="presOf" srcId="{F3E7C134-B6A3-471A-9DF0-C765C51486B8}" destId="{06BECBB0-82EC-4AB7-8F48-275B930F09E6}" srcOrd="0" destOrd="1" presId="urn:microsoft.com/office/officeart/2016/7/layout/ChevronBlockProcess"/>
    <dgm:cxn modelId="{C2C3762A-F2C0-4DF5-B117-9E29EE3CF095}" type="presOf" srcId="{EF37E396-11C8-45A5-95D3-A9C571AD3934}" destId="{06BECBB0-82EC-4AB7-8F48-275B930F09E6}" srcOrd="0" destOrd="4" presId="urn:microsoft.com/office/officeart/2016/7/layout/ChevronBlockProcess"/>
    <dgm:cxn modelId="{4311402B-5F7D-47A9-A40E-B16AAAF3DB07}" srcId="{3F95D092-673A-46FF-9A55-F812C9EE05F3}" destId="{5A181B44-E674-42E3-A0CC-BB0C8DF46BBD}" srcOrd="0" destOrd="0" parTransId="{265D550B-EBCB-40E6-9B3E-EEFD9C127B20}" sibTransId="{8DFBB2B2-BF24-49FD-83AF-54D9371283E3}"/>
    <dgm:cxn modelId="{F8E1663A-1108-476A-A63A-0DAD8CF9A87A}" srcId="{70533A7C-8746-4F54-8DEC-60A5D6079A34}" destId="{B38B310F-4B8E-449F-AA9E-019425D588DC}" srcOrd="2" destOrd="0" parTransId="{BA7C96DD-6B1E-4028-9EAB-D5204C7E83B2}" sibTransId="{E058A6C7-28A3-4278-8AFE-7F0425D0E848}"/>
    <dgm:cxn modelId="{7CCE4E3A-D5DA-4AD8-85FE-8F885CBB5072}" type="presOf" srcId="{7EC2CBA2-4D02-4925-A2F1-AEC480262F63}" destId="{06BECBB0-82EC-4AB7-8F48-275B930F09E6}" srcOrd="0" destOrd="2" presId="urn:microsoft.com/office/officeart/2016/7/layout/ChevronBlockProcess"/>
    <dgm:cxn modelId="{5934C06D-C17E-42C4-8FD0-2ABDAB56013C}" type="presOf" srcId="{1FED0ED1-2EDE-4DCD-8C0B-774EA8DFC12E}" destId="{C262A39F-8338-4BD9-9CE6-6E5072AFA6BC}" srcOrd="0" destOrd="1" presId="urn:microsoft.com/office/officeart/2016/7/layout/ChevronBlockProcess"/>
    <dgm:cxn modelId="{1D776173-4DBB-47FA-9165-8812AB885E31}" type="presOf" srcId="{C4C3EC6D-2788-4FF0-B36C-F75EA78430E9}" destId="{EC6FDB84-F095-4334-B56E-9D9AB2458D12}" srcOrd="0" destOrd="0" presId="urn:microsoft.com/office/officeart/2016/7/layout/ChevronBlockProcess"/>
    <dgm:cxn modelId="{0F56B682-BC94-4CC5-ACE8-CF47EA18FB11}" srcId="{C4C3EC6D-2788-4FF0-B36C-F75EA78430E9}" destId="{7DAC3C67-9AF5-4DBE-9F49-9771EB1F05CE}" srcOrd="0" destOrd="0" parTransId="{999E0857-0594-49D9-9FBD-2F92590EAD66}" sibTransId="{350F718A-CFCA-4073-A810-8F54163D40AE}"/>
    <dgm:cxn modelId="{60CE0F84-6788-4A78-8462-5777699D03A0}" srcId="{B38B310F-4B8E-449F-AA9E-019425D588DC}" destId="{B37D614F-77DA-4373-84A5-F691E233BBDC}" srcOrd="0" destOrd="0" parTransId="{C446EE5E-415D-4325-84BE-F10A6CA48189}" sibTransId="{B801638E-E9E1-4FD3-89DB-8D69A2F7B38D}"/>
    <dgm:cxn modelId="{C01D8AA1-B16A-4090-B1F5-568EFE2B878B}" srcId="{5A181B44-E674-42E3-A0CC-BB0C8DF46BBD}" destId="{7EC2CBA2-4D02-4925-A2F1-AEC480262F63}" srcOrd="1" destOrd="0" parTransId="{B04F10D5-F0BF-46F4-895E-7A7863CB4722}" sibTransId="{D4F6D1DB-A883-426D-BF19-70D13263C743}"/>
    <dgm:cxn modelId="{236B6AA3-2A89-4BE1-B311-3E66114B72F2}" type="presOf" srcId="{5A181B44-E674-42E3-A0CC-BB0C8DF46BBD}" destId="{06BECBB0-82EC-4AB7-8F48-275B930F09E6}" srcOrd="0" destOrd="0" presId="urn:microsoft.com/office/officeart/2016/7/layout/ChevronBlockProcess"/>
    <dgm:cxn modelId="{DE7CA5A4-299A-4B0D-A360-DDF0778D1307}" type="presOf" srcId="{7DAC3C67-9AF5-4DBE-9F49-9771EB1F05CE}" destId="{C262A39F-8338-4BD9-9CE6-6E5072AFA6BC}" srcOrd="0" destOrd="0" presId="urn:microsoft.com/office/officeart/2016/7/layout/ChevronBlockProcess"/>
    <dgm:cxn modelId="{A31BC2A5-742B-4DEF-AD7D-3B510C25202F}" srcId="{70533A7C-8746-4F54-8DEC-60A5D6079A34}" destId="{3F95D092-673A-46FF-9A55-F812C9EE05F3}" srcOrd="1" destOrd="0" parTransId="{3A03142F-A01E-42F6-817B-6271828CBCC3}" sibTransId="{E997C239-7E1C-423C-B6EE-165304CEAE38}"/>
    <dgm:cxn modelId="{D4C49EAB-2BEC-43D6-8DC3-C26EAB0055D9}" srcId="{5A181B44-E674-42E3-A0CC-BB0C8DF46BBD}" destId="{EF37E396-11C8-45A5-95D3-A9C571AD3934}" srcOrd="3" destOrd="0" parTransId="{4B301A46-41D6-46A1-87AF-CAF4B79D4800}" sibTransId="{AD8B2E36-6634-45E9-9198-2C675E919A02}"/>
    <dgm:cxn modelId="{D5CF88B9-7C47-4E9B-987F-034E50536265}" type="presOf" srcId="{B38B310F-4B8E-449F-AA9E-019425D588DC}" destId="{962170BE-7F8D-49C6-B660-C7C153149FD3}" srcOrd="0" destOrd="0" presId="urn:microsoft.com/office/officeart/2016/7/layout/ChevronBlockProcess"/>
    <dgm:cxn modelId="{001463C5-0128-4955-955C-0C1FF716D445}" srcId="{70533A7C-8746-4F54-8DEC-60A5D6079A34}" destId="{C4C3EC6D-2788-4FF0-B36C-F75EA78430E9}" srcOrd="0" destOrd="0" parTransId="{4C527A77-70DC-456E-AA30-BEA3B0A24A88}" sibTransId="{AED45557-213C-4635-A123-BA99AB5ACBA1}"/>
    <dgm:cxn modelId="{341B20C6-0E4C-4F2D-B7EC-82F8AA1C4B0A}" type="presOf" srcId="{B37D614F-77DA-4373-84A5-F691E233BBDC}" destId="{1675E50D-F169-4AF1-A07C-113A0BD701A3}" srcOrd="0" destOrd="0" presId="urn:microsoft.com/office/officeart/2016/7/layout/ChevronBlockProcess"/>
    <dgm:cxn modelId="{661CDECC-B61B-4ED5-B018-C3024B9984F1}" type="presOf" srcId="{0D271822-5541-4059-8013-F4EA935107E8}" destId="{06BECBB0-82EC-4AB7-8F48-275B930F09E6}" srcOrd="0" destOrd="3" presId="urn:microsoft.com/office/officeart/2016/7/layout/ChevronBlockProcess"/>
    <dgm:cxn modelId="{40DF2ADF-533B-4EE5-8688-1B7932096B10}" srcId="{C4C3EC6D-2788-4FF0-B36C-F75EA78430E9}" destId="{1FED0ED1-2EDE-4DCD-8C0B-774EA8DFC12E}" srcOrd="1" destOrd="0" parTransId="{DFB60B87-DB1A-485E-946B-70C7C74AB90A}" sibTransId="{578E5B77-46A5-4313-B879-1EC43CA0CBAC}"/>
    <dgm:cxn modelId="{B19E62E1-BC65-466A-8DF4-73E9ECC38CA0}" type="presOf" srcId="{3F95D092-673A-46FF-9A55-F812C9EE05F3}" destId="{FBEE8EE8-1249-42C7-B9F1-98B062EE4A37}" srcOrd="0" destOrd="0" presId="urn:microsoft.com/office/officeart/2016/7/layout/ChevronBlockProcess"/>
    <dgm:cxn modelId="{C60F76E2-FE98-46F3-A8EC-244B39240D40}" srcId="{5A181B44-E674-42E3-A0CC-BB0C8DF46BBD}" destId="{F3E7C134-B6A3-471A-9DF0-C765C51486B8}" srcOrd="0" destOrd="0" parTransId="{9CA46C47-F233-433B-8F3F-65EB9B67CD82}" sibTransId="{DDAD9EEB-A33C-4270-87AE-3B26D7294F6F}"/>
    <dgm:cxn modelId="{A372A4F2-9628-4469-A972-7832232A1473}" srcId="{5A181B44-E674-42E3-A0CC-BB0C8DF46BBD}" destId="{0D271822-5541-4059-8013-F4EA935107E8}" srcOrd="2" destOrd="0" parTransId="{5ECA46B4-B09E-4B06-BBC8-D4229BD5070F}" sibTransId="{90BFE10B-0905-4A05-B85A-8C25F38A3434}"/>
    <dgm:cxn modelId="{8177A2DF-EF83-485B-8FA1-E966A3F98C36}" type="presParOf" srcId="{C6CAF58B-6079-42F4-9023-AADE81F594FE}" destId="{E004220F-75E6-4C15-A9CE-872190A3AD6E}" srcOrd="0" destOrd="0" presId="urn:microsoft.com/office/officeart/2016/7/layout/ChevronBlockProcess"/>
    <dgm:cxn modelId="{FCB7683A-6C4B-447F-8AA0-AECC3C33CEC4}" type="presParOf" srcId="{E004220F-75E6-4C15-A9CE-872190A3AD6E}" destId="{EC6FDB84-F095-4334-B56E-9D9AB2458D12}" srcOrd="0" destOrd="0" presId="urn:microsoft.com/office/officeart/2016/7/layout/ChevronBlockProcess"/>
    <dgm:cxn modelId="{63D4AE5B-143A-41E7-9DE5-95CB0B44AD72}" type="presParOf" srcId="{E004220F-75E6-4C15-A9CE-872190A3AD6E}" destId="{C262A39F-8338-4BD9-9CE6-6E5072AFA6BC}" srcOrd="1" destOrd="0" presId="urn:microsoft.com/office/officeart/2016/7/layout/ChevronBlockProcess"/>
    <dgm:cxn modelId="{E197EE9F-23A7-4FA2-816C-666341C1BA24}" type="presParOf" srcId="{C6CAF58B-6079-42F4-9023-AADE81F594FE}" destId="{E1AEFA30-F2A6-4071-9DDB-A40ABBD58215}" srcOrd="1" destOrd="0" presId="urn:microsoft.com/office/officeart/2016/7/layout/ChevronBlockProcess"/>
    <dgm:cxn modelId="{11EACE15-7EA1-439A-B3CF-92F5612BA56C}" type="presParOf" srcId="{C6CAF58B-6079-42F4-9023-AADE81F594FE}" destId="{79FB4168-1AC8-4EF1-B7FD-091BB14DD170}" srcOrd="2" destOrd="0" presId="urn:microsoft.com/office/officeart/2016/7/layout/ChevronBlockProcess"/>
    <dgm:cxn modelId="{695FD6C5-3797-4FC2-B41B-2A4147E2214E}" type="presParOf" srcId="{79FB4168-1AC8-4EF1-B7FD-091BB14DD170}" destId="{FBEE8EE8-1249-42C7-B9F1-98B062EE4A37}" srcOrd="0" destOrd="0" presId="urn:microsoft.com/office/officeart/2016/7/layout/ChevronBlockProcess"/>
    <dgm:cxn modelId="{ED706745-3E05-402C-ACEB-DC5D33BBD3D6}" type="presParOf" srcId="{79FB4168-1AC8-4EF1-B7FD-091BB14DD170}" destId="{06BECBB0-82EC-4AB7-8F48-275B930F09E6}" srcOrd="1" destOrd="0" presId="urn:microsoft.com/office/officeart/2016/7/layout/ChevronBlockProcess"/>
    <dgm:cxn modelId="{BD2BBEC7-C74E-4327-B825-3EBD606FA762}" type="presParOf" srcId="{C6CAF58B-6079-42F4-9023-AADE81F594FE}" destId="{26D96DF8-5E64-4871-AE44-9425395C0B14}" srcOrd="3" destOrd="0" presId="urn:microsoft.com/office/officeart/2016/7/layout/ChevronBlockProcess"/>
    <dgm:cxn modelId="{B89E9657-6D83-437F-ABC1-B6B72DF7EBEF}" type="presParOf" srcId="{C6CAF58B-6079-42F4-9023-AADE81F594FE}" destId="{F73E70D1-707F-4409-A195-D65F4F38EDC9}" srcOrd="4" destOrd="0" presId="urn:microsoft.com/office/officeart/2016/7/layout/ChevronBlockProcess"/>
    <dgm:cxn modelId="{27E6E779-5ADB-46F0-90AC-BE16C3093C31}" type="presParOf" srcId="{F73E70D1-707F-4409-A195-D65F4F38EDC9}" destId="{962170BE-7F8D-49C6-B660-C7C153149FD3}" srcOrd="0" destOrd="0" presId="urn:microsoft.com/office/officeart/2016/7/layout/ChevronBlockProcess"/>
    <dgm:cxn modelId="{AC94414B-EF8C-4F07-BC38-439B437ACB66}" type="presParOf" srcId="{F73E70D1-707F-4409-A195-D65F4F38EDC9}" destId="{1675E50D-F169-4AF1-A07C-113A0BD701A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D8D4A-E68E-40A4-A25B-D17EB346CC8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022F12-57BF-4C82-A3E1-AD57A97EA389}">
      <dgm:prSet/>
      <dgm:spPr/>
      <dgm:t>
        <a:bodyPr/>
        <a:lstStyle/>
        <a:p>
          <a:pPr>
            <a:defRPr b="1"/>
          </a:pPr>
          <a:r>
            <a:rPr lang="en-US"/>
            <a:t>Water</a:t>
          </a:r>
          <a:endParaRPr lang="en-US" dirty="0"/>
        </a:p>
      </dgm:t>
    </dgm:pt>
    <dgm:pt modelId="{4A6C4128-C751-4029-9C99-4024839322DF}" type="parTrans" cxnId="{F7498C7C-2B42-40E8-910A-91196B37745B}">
      <dgm:prSet/>
      <dgm:spPr/>
      <dgm:t>
        <a:bodyPr/>
        <a:lstStyle/>
        <a:p>
          <a:endParaRPr lang="en-US"/>
        </a:p>
      </dgm:t>
    </dgm:pt>
    <dgm:pt modelId="{19CA7A46-6A3D-4F1B-BC52-9629DA3C141D}" type="sibTrans" cxnId="{F7498C7C-2B42-40E8-910A-91196B37745B}">
      <dgm:prSet/>
      <dgm:spPr/>
      <dgm:t>
        <a:bodyPr/>
        <a:lstStyle/>
        <a:p>
          <a:endParaRPr lang="en-US"/>
        </a:p>
      </dgm:t>
    </dgm:pt>
    <dgm:pt modelId="{1B1573D4-D449-48FF-8216-0B63D98C77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Distribution Improvements - $50,000</a:t>
          </a:r>
        </a:p>
      </dgm:t>
    </dgm:pt>
    <dgm:pt modelId="{A50102C6-034F-4603-8F39-2EFC2E18CB0B}" type="parTrans" cxnId="{96DC3B03-7FB1-4F6B-B5AD-0F420CEC55AD}">
      <dgm:prSet/>
      <dgm:spPr/>
      <dgm:t>
        <a:bodyPr/>
        <a:lstStyle/>
        <a:p>
          <a:endParaRPr lang="en-US"/>
        </a:p>
      </dgm:t>
    </dgm:pt>
    <dgm:pt modelId="{80EA41F9-4754-4862-B2E8-05D24F94A1A1}" type="sibTrans" cxnId="{96DC3B03-7FB1-4F6B-B5AD-0F420CEC55AD}">
      <dgm:prSet/>
      <dgm:spPr/>
      <dgm:t>
        <a:bodyPr/>
        <a:lstStyle/>
        <a:p>
          <a:endParaRPr lang="en-US"/>
        </a:p>
      </dgm:t>
    </dgm:pt>
    <dgm:pt modelId="{AD34F63C-1048-44DE-B7F0-50E54F9291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Extraordinary &amp; Unforeseen - $75,000</a:t>
          </a:r>
        </a:p>
      </dgm:t>
    </dgm:pt>
    <dgm:pt modelId="{E274DCC9-D9C4-4C0F-9D59-1C4E5893817B}" type="parTrans" cxnId="{3F915728-935F-4AB7-803F-2119AC17E5AB}">
      <dgm:prSet/>
      <dgm:spPr/>
      <dgm:t>
        <a:bodyPr/>
        <a:lstStyle/>
        <a:p>
          <a:endParaRPr lang="en-US"/>
        </a:p>
      </dgm:t>
    </dgm:pt>
    <dgm:pt modelId="{A6549496-AD45-494A-9981-355FF582FFE5}" type="sibTrans" cxnId="{3F915728-935F-4AB7-803F-2119AC17E5AB}">
      <dgm:prSet/>
      <dgm:spPr/>
      <dgm:t>
        <a:bodyPr/>
        <a:lstStyle/>
        <a:p>
          <a:endParaRPr lang="en-US"/>
        </a:p>
      </dgm:t>
    </dgm:pt>
    <dgm:pt modelId="{0852166B-8C0D-4C1C-BF6C-55E1DCCF63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Small Capital - $50,000</a:t>
          </a:r>
        </a:p>
      </dgm:t>
    </dgm:pt>
    <dgm:pt modelId="{79820031-C0D2-424F-9D7E-024FBE7C5A62}" type="parTrans" cxnId="{C9F8FC9F-3A05-4F4C-B0AD-CB2EA3C039E3}">
      <dgm:prSet/>
      <dgm:spPr/>
      <dgm:t>
        <a:bodyPr/>
        <a:lstStyle/>
        <a:p>
          <a:endParaRPr lang="en-US"/>
        </a:p>
      </dgm:t>
    </dgm:pt>
    <dgm:pt modelId="{5066BBA7-69AC-4286-83E7-B74F37D46290}" type="sibTrans" cxnId="{C9F8FC9F-3A05-4F4C-B0AD-CB2EA3C039E3}">
      <dgm:prSet/>
      <dgm:spPr/>
      <dgm:t>
        <a:bodyPr/>
        <a:lstStyle/>
        <a:p>
          <a:endParaRPr lang="en-US"/>
        </a:p>
      </dgm:t>
    </dgm:pt>
    <dgm:pt modelId="{E81EC353-E91B-4A7A-B993-3DADBDD07BCE}">
      <dgm:prSet/>
      <dgm:spPr/>
      <dgm:t>
        <a:bodyPr/>
        <a:lstStyle/>
        <a:p>
          <a:pPr>
            <a:defRPr b="1"/>
          </a:pPr>
          <a:r>
            <a:rPr lang="en-US"/>
            <a:t>Sewer</a:t>
          </a:r>
          <a:endParaRPr lang="en-US" dirty="0"/>
        </a:p>
      </dgm:t>
    </dgm:pt>
    <dgm:pt modelId="{DFBA8C0B-EDED-4926-B055-B05412F50DCD}" type="parTrans" cxnId="{D32174B6-32DC-4F0A-BA47-62F60BE0D98D}">
      <dgm:prSet/>
      <dgm:spPr/>
      <dgm:t>
        <a:bodyPr/>
        <a:lstStyle/>
        <a:p>
          <a:endParaRPr lang="en-US"/>
        </a:p>
      </dgm:t>
    </dgm:pt>
    <dgm:pt modelId="{226FEA6F-8C90-4CEA-A7D4-5934B92211D6}" type="sibTrans" cxnId="{D32174B6-32DC-4F0A-BA47-62F60BE0D98D}">
      <dgm:prSet/>
      <dgm:spPr/>
      <dgm:t>
        <a:bodyPr/>
        <a:lstStyle/>
        <a:p>
          <a:endParaRPr lang="en-US"/>
        </a:p>
      </dgm:t>
    </dgm:pt>
    <dgm:pt modelId="{2B7F5E71-D39A-4C3D-86B0-EBE050494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&amp; I - $215,000</a:t>
          </a:r>
        </a:p>
      </dgm:t>
    </dgm:pt>
    <dgm:pt modelId="{0AE0E560-153D-4505-A350-252AD8F9BFF4}" type="parTrans" cxnId="{FFF2CD51-3E26-481B-8BD9-87046261B7E2}">
      <dgm:prSet/>
      <dgm:spPr/>
      <dgm:t>
        <a:bodyPr/>
        <a:lstStyle/>
        <a:p>
          <a:endParaRPr lang="en-US"/>
        </a:p>
      </dgm:t>
    </dgm:pt>
    <dgm:pt modelId="{7DDF059A-5B17-47F1-BFAE-C04962F0CA95}" type="sibTrans" cxnId="{FFF2CD51-3E26-481B-8BD9-87046261B7E2}">
      <dgm:prSet/>
      <dgm:spPr/>
      <dgm:t>
        <a:bodyPr/>
        <a:lstStyle/>
        <a:p>
          <a:endParaRPr lang="en-US"/>
        </a:p>
      </dgm:t>
    </dgm:pt>
    <dgm:pt modelId="{B5CFA86E-75E0-44EB-BB7C-8D243458B6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WWTF - $40,000</a:t>
          </a:r>
        </a:p>
      </dgm:t>
    </dgm:pt>
    <dgm:pt modelId="{00A806C8-54D8-48BA-8370-F8E11A8734F5}" type="parTrans" cxnId="{63D1800A-B93D-4BF0-AA5B-F0B0478D79B9}">
      <dgm:prSet/>
      <dgm:spPr/>
      <dgm:t>
        <a:bodyPr/>
        <a:lstStyle/>
        <a:p>
          <a:endParaRPr lang="en-US"/>
        </a:p>
      </dgm:t>
    </dgm:pt>
    <dgm:pt modelId="{18CCF667-76E6-4A98-AF7D-497A6972EA51}" type="sibTrans" cxnId="{63D1800A-B93D-4BF0-AA5B-F0B0478D79B9}">
      <dgm:prSet/>
      <dgm:spPr/>
      <dgm:t>
        <a:bodyPr/>
        <a:lstStyle/>
        <a:p>
          <a:endParaRPr lang="en-US"/>
        </a:p>
      </dgm:t>
    </dgm:pt>
    <dgm:pt modelId="{9F0BAA2C-C6E2-498B-AB0D-2FFF0E2479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Extraordinary &amp; Unforeseen $75,000</a:t>
          </a:r>
        </a:p>
      </dgm:t>
    </dgm:pt>
    <dgm:pt modelId="{860F6CFD-8A39-4A5A-B988-3A7F5C37098F}" type="parTrans" cxnId="{AAC39AEC-65AB-489A-BB6C-0F0DE7A45E7D}">
      <dgm:prSet/>
      <dgm:spPr/>
      <dgm:t>
        <a:bodyPr/>
        <a:lstStyle/>
        <a:p>
          <a:endParaRPr lang="en-US"/>
        </a:p>
      </dgm:t>
    </dgm:pt>
    <dgm:pt modelId="{964D06CC-57A2-4341-AFF8-01130C5C0DE0}" type="sibTrans" cxnId="{AAC39AEC-65AB-489A-BB6C-0F0DE7A45E7D}">
      <dgm:prSet/>
      <dgm:spPr/>
      <dgm:t>
        <a:bodyPr/>
        <a:lstStyle/>
        <a:p>
          <a:endParaRPr lang="en-US"/>
        </a:p>
      </dgm:t>
    </dgm:pt>
    <dgm:pt modelId="{5E6C991E-C459-4783-AAA2-1D965A9EBBDF}" type="pres">
      <dgm:prSet presAssocID="{49DD8D4A-E68E-40A4-A25B-D17EB346CC87}" presName="Name0" presStyleCnt="0">
        <dgm:presLayoutVars>
          <dgm:dir/>
          <dgm:animLvl val="lvl"/>
          <dgm:resizeHandles val="exact"/>
        </dgm:presLayoutVars>
      </dgm:prSet>
      <dgm:spPr/>
    </dgm:pt>
    <dgm:pt modelId="{27F6013B-44EE-4CD1-B8EA-20659A14B43E}" type="pres">
      <dgm:prSet presAssocID="{0C022F12-57BF-4C82-A3E1-AD57A97EA389}" presName="linNode" presStyleCnt="0"/>
      <dgm:spPr/>
    </dgm:pt>
    <dgm:pt modelId="{6DD06920-B75B-427F-A626-57877F8F8021}" type="pres">
      <dgm:prSet presAssocID="{0C022F12-57BF-4C82-A3E1-AD57A97EA38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C089DE1-BA39-4F12-B86D-7A987C65997E}" type="pres">
      <dgm:prSet presAssocID="{0C022F12-57BF-4C82-A3E1-AD57A97EA389}" presName="descendantText" presStyleLbl="alignAccFollowNode1" presStyleIdx="0" presStyleCnt="2">
        <dgm:presLayoutVars>
          <dgm:bulletEnabled val="1"/>
        </dgm:presLayoutVars>
      </dgm:prSet>
      <dgm:spPr/>
    </dgm:pt>
    <dgm:pt modelId="{49338BDA-3A52-4081-9D80-17E8B316BD87}" type="pres">
      <dgm:prSet presAssocID="{19CA7A46-6A3D-4F1B-BC52-9629DA3C141D}" presName="sp" presStyleCnt="0"/>
      <dgm:spPr/>
    </dgm:pt>
    <dgm:pt modelId="{7853DC68-D9A1-41BC-8B85-3FD247B08394}" type="pres">
      <dgm:prSet presAssocID="{E81EC353-E91B-4A7A-B993-3DADBDD07BCE}" presName="linNode" presStyleCnt="0"/>
      <dgm:spPr/>
    </dgm:pt>
    <dgm:pt modelId="{578565CE-1EC1-4DA9-B3D7-7F3F99CB9429}" type="pres">
      <dgm:prSet presAssocID="{E81EC353-E91B-4A7A-B993-3DADBDD07BC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9F9C6C3-1B81-486C-B7B1-53647C0BE8B7}" type="pres">
      <dgm:prSet presAssocID="{E81EC353-E91B-4A7A-B993-3DADBDD07BC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6DC3B03-7FB1-4F6B-B5AD-0F420CEC55AD}" srcId="{0C022F12-57BF-4C82-A3E1-AD57A97EA389}" destId="{1B1573D4-D449-48FF-8216-0B63D98C77CE}" srcOrd="0" destOrd="0" parTransId="{A50102C6-034F-4603-8F39-2EFC2E18CB0B}" sibTransId="{80EA41F9-4754-4862-B2E8-05D24F94A1A1}"/>
    <dgm:cxn modelId="{63D1800A-B93D-4BF0-AA5B-F0B0478D79B9}" srcId="{E81EC353-E91B-4A7A-B993-3DADBDD07BCE}" destId="{B5CFA86E-75E0-44EB-BB7C-8D243458B6EF}" srcOrd="1" destOrd="0" parTransId="{00A806C8-54D8-48BA-8370-F8E11A8734F5}" sibTransId="{18CCF667-76E6-4A98-AF7D-497A6972EA51}"/>
    <dgm:cxn modelId="{3F915728-935F-4AB7-803F-2119AC17E5AB}" srcId="{0C022F12-57BF-4C82-A3E1-AD57A97EA389}" destId="{AD34F63C-1048-44DE-B7F0-50E54F9291EE}" srcOrd="1" destOrd="0" parTransId="{E274DCC9-D9C4-4C0F-9D59-1C4E5893817B}" sibTransId="{A6549496-AD45-494A-9981-355FF582FFE5}"/>
    <dgm:cxn modelId="{FFF2CD51-3E26-481B-8BD9-87046261B7E2}" srcId="{E81EC353-E91B-4A7A-B993-3DADBDD07BCE}" destId="{2B7F5E71-D39A-4C3D-86B0-EBE050494FE5}" srcOrd="0" destOrd="0" parTransId="{0AE0E560-153D-4505-A350-252AD8F9BFF4}" sibTransId="{7DDF059A-5B17-47F1-BFAE-C04962F0CA95}"/>
    <dgm:cxn modelId="{F7498C7C-2B42-40E8-910A-91196B37745B}" srcId="{49DD8D4A-E68E-40A4-A25B-D17EB346CC87}" destId="{0C022F12-57BF-4C82-A3E1-AD57A97EA389}" srcOrd="0" destOrd="0" parTransId="{4A6C4128-C751-4029-9C99-4024839322DF}" sibTransId="{19CA7A46-6A3D-4F1B-BC52-9629DA3C141D}"/>
    <dgm:cxn modelId="{5A4A7D85-DE50-48B9-A81E-16F9B56F1337}" type="presOf" srcId="{AD34F63C-1048-44DE-B7F0-50E54F9291EE}" destId="{8C089DE1-BA39-4F12-B86D-7A987C65997E}" srcOrd="0" destOrd="1" presId="urn:microsoft.com/office/officeart/2005/8/layout/vList5"/>
    <dgm:cxn modelId="{C9F8FC9F-3A05-4F4C-B0AD-CB2EA3C039E3}" srcId="{0C022F12-57BF-4C82-A3E1-AD57A97EA389}" destId="{0852166B-8C0D-4C1C-BF6C-55E1DCCF63A0}" srcOrd="2" destOrd="0" parTransId="{79820031-C0D2-424F-9D7E-024FBE7C5A62}" sibTransId="{5066BBA7-69AC-4286-83E7-B74F37D46290}"/>
    <dgm:cxn modelId="{203D7AAA-FF4D-4D8B-85E6-07091E43E656}" type="presOf" srcId="{0852166B-8C0D-4C1C-BF6C-55E1DCCF63A0}" destId="{8C089DE1-BA39-4F12-B86D-7A987C65997E}" srcOrd="0" destOrd="2" presId="urn:microsoft.com/office/officeart/2005/8/layout/vList5"/>
    <dgm:cxn modelId="{038BFDAF-0202-4525-A660-19B13032E2DE}" type="presOf" srcId="{2B7F5E71-D39A-4C3D-86B0-EBE050494FE5}" destId="{19F9C6C3-1B81-486C-B7B1-53647C0BE8B7}" srcOrd="0" destOrd="0" presId="urn:microsoft.com/office/officeart/2005/8/layout/vList5"/>
    <dgm:cxn modelId="{D32174B6-32DC-4F0A-BA47-62F60BE0D98D}" srcId="{49DD8D4A-E68E-40A4-A25B-D17EB346CC87}" destId="{E81EC353-E91B-4A7A-B993-3DADBDD07BCE}" srcOrd="1" destOrd="0" parTransId="{DFBA8C0B-EDED-4926-B055-B05412F50DCD}" sibTransId="{226FEA6F-8C90-4CEA-A7D4-5934B92211D6}"/>
    <dgm:cxn modelId="{54E292B9-FDFB-4469-99F4-63285238A00A}" type="presOf" srcId="{49DD8D4A-E68E-40A4-A25B-D17EB346CC87}" destId="{5E6C991E-C459-4783-AAA2-1D965A9EBBDF}" srcOrd="0" destOrd="0" presId="urn:microsoft.com/office/officeart/2005/8/layout/vList5"/>
    <dgm:cxn modelId="{74C93DC3-0C01-4B8F-9CBC-5B09F05987FC}" type="presOf" srcId="{B5CFA86E-75E0-44EB-BB7C-8D243458B6EF}" destId="{19F9C6C3-1B81-486C-B7B1-53647C0BE8B7}" srcOrd="0" destOrd="1" presId="urn:microsoft.com/office/officeart/2005/8/layout/vList5"/>
    <dgm:cxn modelId="{1BEFC2E1-760B-4669-8B20-AFE2BC02C616}" type="presOf" srcId="{0C022F12-57BF-4C82-A3E1-AD57A97EA389}" destId="{6DD06920-B75B-427F-A626-57877F8F8021}" srcOrd="0" destOrd="0" presId="urn:microsoft.com/office/officeart/2005/8/layout/vList5"/>
    <dgm:cxn modelId="{AAC39AEC-65AB-489A-BB6C-0F0DE7A45E7D}" srcId="{E81EC353-E91B-4A7A-B993-3DADBDD07BCE}" destId="{9F0BAA2C-C6E2-498B-AB0D-2FFF0E247909}" srcOrd="2" destOrd="0" parTransId="{860F6CFD-8A39-4A5A-B988-3A7F5C37098F}" sibTransId="{964D06CC-57A2-4341-AFF8-01130C5C0DE0}"/>
    <dgm:cxn modelId="{9A8EC3F0-DFF9-4E5F-AA05-E92B926D8C24}" type="presOf" srcId="{9F0BAA2C-C6E2-498B-AB0D-2FFF0E247909}" destId="{19F9C6C3-1B81-486C-B7B1-53647C0BE8B7}" srcOrd="0" destOrd="2" presId="urn:microsoft.com/office/officeart/2005/8/layout/vList5"/>
    <dgm:cxn modelId="{6AA68AF8-48FE-44BF-9EE6-6635BD029F26}" type="presOf" srcId="{E81EC353-E91B-4A7A-B993-3DADBDD07BCE}" destId="{578565CE-1EC1-4DA9-B3D7-7F3F99CB9429}" srcOrd="0" destOrd="0" presId="urn:microsoft.com/office/officeart/2005/8/layout/vList5"/>
    <dgm:cxn modelId="{62075DFC-89FB-4530-BECE-0230EC4C2588}" type="presOf" srcId="{1B1573D4-D449-48FF-8216-0B63D98C77CE}" destId="{8C089DE1-BA39-4F12-B86D-7A987C65997E}" srcOrd="0" destOrd="0" presId="urn:microsoft.com/office/officeart/2005/8/layout/vList5"/>
    <dgm:cxn modelId="{E5356622-ACDC-4EB2-B793-2CEAEFD1208C}" type="presParOf" srcId="{5E6C991E-C459-4783-AAA2-1D965A9EBBDF}" destId="{27F6013B-44EE-4CD1-B8EA-20659A14B43E}" srcOrd="0" destOrd="0" presId="urn:microsoft.com/office/officeart/2005/8/layout/vList5"/>
    <dgm:cxn modelId="{0B0B22D6-2F3E-4714-87AA-46BC39947165}" type="presParOf" srcId="{27F6013B-44EE-4CD1-B8EA-20659A14B43E}" destId="{6DD06920-B75B-427F-A626-57877F8F8021}" srcOrd="0" destOrd="0" presId="urn:microsoft.com/office/officeart/2005/8/layout/vList5"/>
    <dgm:cxn modelId="{7A7CBF0B-5D91-4373-930C-52378250A41B}" type="presParOf" srcId="{27F6013B-44EE-4CD1-B8EA-20659A14B43E}" destId="{8C089DE1-BA39-4F12-B86D-7A987C65997E}" srcOrd="1" destOrd="0" presId="urn:microsoft.com/office/officeart/2005/8/layout/vList5"/>
    <dgm:cxn modelId="{E87ED050-0166-44FF-B9A9-51335C8AA7A5}" type="presParOf" srcId="{5E6C991E-C459-4783-AAA2-1D965A9EBBDF}" destId="{49338BDA-3A52-4081-9D80-17E8B316BD87}" srcOrd="1" destOrd="0" presId="urn:microsoft.com/office/officeart/2005/8/layout/vList5"/>
    <dgm:cxn modelId="{49C38F99-D338-45E6-B53D-0DDD4F13E4DE}" type="presParOf" srcId="{5E6C991E-C459-4783-AAA2-1D965A9EBBDF}" destId="{7853DC68-D9A1-41BC-8B85-3FD247B08394}" srcOrd="2" destOrd="0" presId="urn:microsoft.com/office/officeart/2005/8/layout/vList5"/>
    <dgm:cxn modelId="{56A310BC-A2DB-4E62-9B57-D51956384935}" type="presParOf" srcId="{7853DC68-D9A1-41BC-8B85-3FD247B08394}" destId="{578565CE-1EC1-4DA9-B3D7-7F3F99CB9429}" srcOrd="0" destOrd="0" presId="urn:microsoft.com/office/officeart/2005/8/layout/vList5"/>
    <dgm:cxn modelId="{F7B87AA6-117C-42B0-BF9B-F630844D83FF}" type="presParOf" srcId="{7853DC68-D9A1-41BC-8B85-3FD247B08394}" destId="{19F9C6C3-1B81-486C-B7B1-53647C0BE8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5B084-3408-41F5-80A6-610A3B5DD4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05AAE-4641-49B3-95C1-6498D0B7F8FF}">
      <dgm:prSet/>
      <dgm:spPr/>
      <dgm:t>
        <a:bodyPr/>
        <a:lstStyle/>
        <a:p>
          <a:pPr algn="ctr"/>
          <a:r>
            <a:rPr lang="en-US" dirty="0"/>
            <a:t>$2,000,000 Allocated to Water Capital Improvement Projects</a:t>
          </a:r>
        </a:p>
      </dgm:t>
    </dgm:pt>
    <dgm:pt modelId="{CF3E05E7-CFF5-4EA8-B04D-A5C72313E52A}" type="parTrans" cxnId="{17DC799B-3E6E-4406-AD0E-5B2A5D70E7E0}">
      <dgm:prSet/>
      <dgm:spPr/>
      <dgm:t>
        <a:bodyPr/>
        <a:lstStyle/>
        <a:p>
          <a:endParaRPr lang="en-US"/>
        </a:p>
      </dgm:t>
    </dgm:pt>
    <dgm:pt modelId="{497C592F-6446-4C7B-9A1F-9948BF9D6309}" type="sibTrans" cxnId="{17DC799B-3E6E-4406-AD0E-5B2A5D70E7E0}">
      <dgm:prSet/>
      <dgm:spPr/>
      <dgm:t>
        <a:bodyPr/>
        <a:lstStyle/>
        <a:p>
          <a:endParaRPr lang="en-US"/>
        </a:p>
      </dgm:t>
    </dgm:pt>
    <dgm:pt modelId="{431959B3-856C-4AEE-85D2-644417EAB7EE}">
      <dgm:prSet/>
      <dgm:spPr/>
      <dgm:t>
        <a:bodyPr/>
        <a:lstStyle/>
        <a:p>
          <a:r>
            <a:rPr lang="en-US"/>
            <a:t>Well 4 and Well 4A Water Treatment</a:t>
          </a:r>
        </a:p>
      </dgm:t>
    </dgm:pt>
    <dgm:pt modelId="{64909983-117F-4B4B-A3CE-F25B7C23DC72}" type="parTrans" cxnId="{B933CDB2-F97B-4799-93BA-A8E49850999D}">
      <dgm:prSet/>
      <dgm:spPr/>
      <dgm:t>
        <a:bodyPr/>
        <a:lstStyle/>
        <a:p>
          <a:endParaRPr lang="en-US"/>
        </a:p>
      </dgm:t>
    </dgm:pt>
    <dgm:pt modelId="{ABECCF32-1F7A-4C64-889A-8962D5B2A4ED}" type="sibTrans" cxnId="{B933CDB2-F97B-4799-93BA-A8E49850999D}">
      <dgm:prSet/>
      <dgm:spPr/>
      <dgm:t>
        <a:bodyPr/>
        <a:lstStyle/>
        <a:p>
          <a:endParaRPr lang="en-US"/>
        </a:p>
      </dgm:t>
    </dgm:pt>
    <dgm:pt modelId="{BF629733-775F-4B0F-807E-9D615248C12C}">
      <dgm:prSet/>
      <dgm:spPr/>
      <dgm:t>
        <a:bodyPr/>
        <a:lstStyle/>
        <a:p>
          <a:r>
            <a:rPr lang="en-US"/>
            <a:t>Engineering Costs for Old Marlborough Road Wells</a:t>
          </a:r>
        </a:p>
      </dgm:t>
    </dgm:pt>
    <dgm:pt modelId="{0F8FC0B8-AFA4-4506-9FA9-B117182873EB}" type="parTrans" cxnId="{3A36A239-7D00-4638-90B7-8C089725ECEA}">
      <dgm:prSet/>
      <dgm:spPr/>
      <dgm:t>
        <a:bodyPr/>
        <a:lstStyle/>
        <a:p>
          <a:endParaRPr lang="en-US"/>
        </a:p>
      </dgm:t>
    </dgm:pt>
    <dgm:pt modelId="{EA5F4830-C3B1-49A6-BA7B-4D65DFD49AA8}" type="sibTrans" cxnId="{3A36A239-7D00-4638-90B7-8C089725ECEA}">
      <dgm:prSet/>
      <dgm:spPr/>
      <dgm:t>
        <a:bodyPr/>
        <a:lstStyle/>
        <a:p>
          <a:endParaRPr lang="en-US"/>
        </a:p>
      </dgm:t>
    </dgm:pt>
    <dgm:pt modelId="{ACACE478-DA51-43A1-B1E8-0E2F822E746C}">
      <dgm:prSet/>
      <dgm:spPr/>
      <dgm:t>
        <a:bodyPr/>
        <a:lstStyle/>
        <a:p>
          <a:r>
            <a:rPr lang="en-US"/>
            <a:t>No effect on water rate</a:t>
          </a:r>
        </a:p>
      </dgm:t>
    </dgm:pt>
    <dgm:pt modelId="{F7B47F72-73B4-4553-AE15-A1DCC48C55CF}" type="parTrans" cxnId="{FCE1156F-0EBB-445F-B27D-0A2B355CA32A}">
      <dgm:prSet/>
      <dgm:spPr/>
      <dgm:t>
        <a:bodyPr/>
        <a:lstStyle/>
        <a:p>
          <a:endParaRPr lang="en-US"/>
        </a:p>
      </dgm:t>
    </dgm:pt>
    <dgm:pt modelId="{18656F92-A10F-4DAE-A261-887F8BCBF2F6}" type="sibTrans" cxnId="{FCE1156F-0EBB-445F-B27D-0A2B355CA32A}">
      <dgm:prSet/>
      <dgm:spPr/>
      <dgm:t>
        <a:bodyPr/>
        <a:lstStyle/>
        <a:p>
          <a:endParaRPr lang="en-US"/>
        </a:p>
      </dgm:t>
    </dgm:pt>
    <dgm:pt modelId="{1712C9AB-CB1E-4272-BFF1-EDC3BD390160}">
      <dgm:prSet/>
      <dgm:spPr/>
      <dgm:t>
        <a:bodyPr/>
        <a:lstStyle/>
        <a:p>
          <a:pPr algn="ctr"/>
          <a:r>
            <a:rPr lang="en-US" dirty="0"/>
            <a:t>If Bonded $2,000,000 @2% for 20 years</a:t>
          </a:r>
        </a:p>
      </dgm:t>
    </dgm:pt>
    <dgm:pt modelId="{1E7BB6FB-DF04-4C8B-9ADD-342C25CBC2EC}" type="parTrans" cxnId="{B56068AB-7303-4B55-AD56-6FD83E36A818}">
      <dgm:prSet/>
      <dgm:spPr/>
      <dgm:t>
        <a:bodyPr/>
        <a:lstStyle/>
        <a:p>
          <a:endParaRPr lang="en-US"/>
        </a:p>
      </dgm:t>
    </dgm:pt>
    <dgm:pt modelId="{62E24ECF-EDF8-48E4-A6DD-F9593FDADCAC}" type="sibTrans" cxnId="{B56068AB-7303-4B55-AD56-6FD83E36A818}">
      <dgm:prSet/>
      <dgm:spPr/>
      <dgm:t>
        <a:bodyPr/>
        <a:lstStyle/>
        <a:p>
          <a:endParaRPr lang="en-US"/>
        </a:p>
      </dgm:t>
    </dgm:pt>
    <dgm:pt modelId="{225A787A-680B-4A90-9F05-E004F43D6D3A}">
      <dgm:prSet/>
      <dgm:spPr/>
      <dgm:t>
        <a:bodyPr/>
        <a:lstStyle/>
        <a:p>
          <a:r>
            <a:rPr lang="en-US"/>
            <a:t>Annual cost approximately $122,313</a:t>
          </a:r>
        </a:p>
      </dgm:t>
    </dgm:pt>
    <dgm:pt modelId="{0C815594-63EF-480A-8B21-2A7ECD12EB3E}" type="parTrans" cxnId="{42824BEF-3632-4336-B15D-9FFA28F165C3}">
      <dgm:prSet/>
      <dgm:spPr/>
      <dgm:t>
        <a:bodyPr/>
        <a:lstStyle/>
        <a:p>
          <a:endParaRPr lang="en-US"/>
        </a:p>
      </dgm:t>
    </dgm:pt>
    <dgm:pt modelId="{B2527BF0-E5F3-43D3-922A-045A2D0DABB0}" type="sibTrans" cxnId="{42824BEF-3632-4336-B15D-9FFA28F165C3}">
      <dgm:prSet/>
      <dgm:spPr/>
      <dgm:t>
        <a:bodyPr/>
        <a:lstStyle/>
        <a:p>
          <a:endParaRPr lang="en-US"/>
        </a:p>
      </dgm:t>
    </dgm:pt>
    <dgm:pt modelId="{D2980319-6D61-4431-AA53-332CB3218B4C}">
      <dgm:prSet/>
      <dgm:spPr/>
      <dgm:t>
        <a:bodyPr/>
        <a:lstStyle/>
        <a:p>
          <a:r>
            <a:rPr lang="en-US"/>
            <a:t>Effect on rate $0.45/100cf added to each step	</a:t>
          </a:r>
        </a:p>
      </dgm:t>
    </dgm:pt>
    <dgm:pt modelId="{8DC02FD2-B178-4847-8590-48B1727EB20D}" type="parTrans" cxnId="{6BA2165C-3CC4-4D90-ACBA-D2E30118C96D}">
      <dgm:prSet/>
      <dgm:spPr/>
      <dgm:t>
        <a:bodyPr/>
        <a:lstStyle/>
        <a:p>
          <a:endParaRPr lang="en-US"/>
        </a:p>
      </dgm:t>
    </dgm:pt>
    <dgm:pt modelId="{791C9C2B-71AA-4404-B9AE-F2DBEB88E285}" type="sibTrans" cxnId="{6BA2165C-3CC4-4D90-ACBA-D2E30118C96D}">
      <dgm:prSet/>
      <dgm:spPr/>
      <dgm:t>
        <a:bodyPr/>
        <a:lstStyle/>
        <a:p>
          <a:endParaRPr lang="en-US"/>
        </a:p>
      </dgm:t>
    </dgm:pt>
    <dgm:pt modelId="{000FBEBA-DF4A-4C11-8D20-330A18C7348B}" type="pres">
      <dgm:prSet presAssocID="{BBC5B084-3408-41F5-80A6-610A3B5DD40C}" presName="linear" presStyleCnt="0">
        <dgm:presLayoutVars>
          <dgm:animLvl val="lvl"/>
          <dgm:resizeHandles val="exact"/>
        </dgm:presLayoutVars>
      </dgm:prSet>
      <dgm:spPr/>
    </dgm:pt>
    <dgm:pt modelId="{81B291D9-613F-425D-8B74-B3C7084B82DF}" type="pres">
      <dgm:prSet presAssocID="{8B705AAE-4641-49B3-95C1-6498D0B7F8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DC4840-AFFD-4FB0-AB28-52DC2B6A4ECC}" type="pres">
      <dgm:prSet presAssocID="{8B705AAE-4641-49B3-95C1-6498D0B7F8FF}" presName="childText" presStyleLbl="revTx" presStyleIdx="0" presStyleCnt="2">
        <dgm:presLayoutVars>
          <dgm:bulletEnabled val="1"/>
        </dgm:presLayoutVars>
      </dgm:prSet>
      <dgm:spPr/>
    </dgm:pt>
    <dgm:pt modelId="{F7883552-AB3E-4438-9A0F-BB3EB52F5EB1}" type="pres">
      <dgm:prSet presAssocID="{1712C9AB-CB1E-4272-BFF1-EDC3BD39016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2EFA71-3DC4-4AB9-8503-A4A64C395937}" type="pres">
      <dgm:prSet presAssocID="{1712C9AB-CB1E-4272-BFF1-EDC3BD39016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405229-B698-4A10-898A-EF942EEB3EDC}" type="presOf" srcId="{225A787A-680B-4A90-9F05-E004F43D6D3A}" destId="{DA2EFA71-3DC4-4AB9-8503-A4A64C395937}" srcOrd="0" destOrd="0" presId="urn:microsoft.com/office/officeart/2005/8/layout/vList2"/>
    <dgm:cxn modelId="{AA6AEB29-069B-4837-A6AC-A1DBDC994321}" type="presOf" srcId="{D2980319-6D61-4431-AA53-332CB3218B4C}" destId="{DA2EFA71-3DC4-4AB9-8503-A4A64C395937}" srcOrd="0" destOrd="1" presId="urn:microsoft.com/office/officeart/2005/8/layout/vList2"/>
    <dgm:cxn modelId="{3C0B4032-9DF4-4A2E-9FF3-129D9B66F082}" type="presOf" srcId="{8B705AAE-4641-49B3-95C1-6498D0B7F8FF}" destId="{81B291D9-613F-425D-8B74-B3C7084B82DF}" srcOrd="0" destOrd="0" presId="urn:microsoft.com/office/officeart/2005/8/layout/vList2"/>
    <dgm:cxn modelId="{3A36A239-7D00-4638-90B7-8C089725ECEA}" srcId="{8B705AAE-4641-49B3-95C1-6498D0B7F8FF}" destId="{BF629733-775F-4B0F-807E-9D615248C12C}" srcOrd="1" destOrd="0" parTransId="{0F8FC0B8-AFA4-4506-9FA9-B117182873EB}" sibTransId="{EA5F4830-C3B1-49A6-BA7B-4D65DFD49AA8}"/>
    <dgm:cxn modelId="{6BA2165C-3CC4-4D90-ACBA-D2E30118C96D}" srcId="{1712C9AB-CB1E-4272-BFF1-EDC3BD390160}" destId="{D2980319-6D61-4431-AA53-332CB3218B4C}" srcOrd="1" destOrd="0" parTransId="{8DC02FD2-B178-4847-8590-48B1727EB20D}" sibTransId="{791C9C2B-71AA-4404-B9AE-F2DBEB88E285}"/>
    <dgm:cxn modelId="{02C1B161-2A1D-45A4-A99F-1F3C70DF7434}" type="presOf" srcId="{431959B3-856C-4AEE-85D2-644417EAB7EE}" destId="{B7DC4840-AFFD-4FB0-AB28-52DC2B6A4ECC}" srcOrd="0" destOrd="0" presId="urn:microsoft.com/office/officeart/2005/8/layout/vList2"/>
    <dgm:cxn modelId="{FCE1156F-0EBB-445F-B27D-0A2B355CA32A}" srcId="{8B705AAE-4641-49B3-95C1-6498D0B7F8FF}" destId="{ACACE478-DA51-43A1-B1E8-0E2F822E746C}" srcOrd="2" destOrd="0" parTransId="{F7B47F72-73B4-4553-AE15-A1DCC48C55CF}" sibTransId="{18656F92-A10F-4DAE-A261-887F8BCBF2F6}"/>
    <dgm:cxn modelId="{17DC799B-3E6E-4406-AD0E-5B2A5D70E7E0}" srcId="{BBC5B084-3408-41F5-80A6-610A3B5DD40C}" destId="{8B705AAE-4641-49B3-95C1-6498D0B7F8FF}" srcOrd="0" destOrd="0" parTransId="{CF3E05E7-CFF5-4EA8-B04D-A5C72313E52A}" sibTransId="{497C592F-6446-4C7B-9A1F-9948BF9D6309}"/>
    <dgm:cxn modelId="{B56068AB-7303-4B55-AD56-6FD83E36A818}" srcId="{BBC5B084-3408-41F5-80A6-610A3B5DD40C}" destId="{1712C9AB-CB1E-4272-BFF1-EDC3BD390160}" srcOrd="1" destOrd="0" parTransId="{1E7BB6FB-DF04-4C8B-9ADD-342C25CBC2EC}" sibTransId="{62E24ECF-EDF8-48E4-A6DD-F9593FDADCAC}"/>
    <dgm:cxn modelId="{B933CDB2-F97B-4799-93BA-A8E49850999D}" srcId="{8B705AAE-4641-49B3-95C1-6498D0B7F8FF}" destId="{431959B3-856C-4AEE-85D2-644417EAB7EE}" srcOrd="0" destOrd="0" parTransId="{64909983-117F-4B4B-A3CE-F25B7C23DC72}" sibTransId="{ABECCF32-1F7A-4C64-889A-8962D5B2A4ED}"/>
    <dgm:cxn modelId="{2495C0B5-EBB2-47FA-812D-7D4E01D1152B}" type="presOf" srcId="{BF629733-775F-4B0F-807E-9D615248C12C}" destId="{B7DC4840-AFFD-4FB0-AB28-52DC2B6A4ECC}" srcOrd="0" destOrd="1" presId="urn:microsoft.com/office/officeart/2005/8/layout/vList2"/>
    <dgm:cxn modelId="{472546CA-35E9-4569-AE76-DFB752DAA944}" type="presOf" srcId="{1712C9AB-CB1E-4272-BFF1-EDC3BD390160}" destId="{F7883552-AB3E-4438-9A0F-BB3EB52F5EB1}" srcOrd="0" destOrd="0" presId="urn:microsoft.com/office/officeart/2005/8/layout/vList2"/>
    <dgm:cxn modelId="{DC3C61D8-7F75-49A2-A46E-0ED7C3C4EC63}" type="presOf" srcId="{BBC5B084-3408-41F5-80A6-610A3B5DD40C}" destId="{000FBEBA-DF4A-4C11-8D20-330A18C7348B}" srcOrd="0" destOrd="0" presId="urn:microsoft.com/office/officeart/2005/8/layout/vList2"/>
    <dgm:cxn modelId="{42824BEF-3632-4336-B15D-9FFA28F165C3}" srcId="{1712C9AB-CB1E-4272-BFF1-EDC3BD390160}" destId="{225A787A-680B-4A90-9F05-E004F43D6D3A}" srcOrd="0" destOrd="0" parTransId="{0C815594-63EF-480A-8B21-2A7ECD12EB3E}" sibTransId="{B2527BF0-E5F3-43D3-922A-045A2D0DABB0}"/>
    <dgm:cxn modelId="{9DBF6CF5-3F44-433D-8643-C0F86E69E036}" type="presOf" srcId="{ACACE478-DA51-43A1-B1E8-0E2F822E746C}" destId="{B7DC4840-AFFD-4FB0-AB28-52DC2B6A4ECC}" srcOrd="0" destOrd="2" presId="urn:microsoft.com/office/officeart/2005/8/layout/vList2"/>
    <dgm:cxn modelId="{1F5F2A78-589B-4E5F-BB1B-1A9E7909FDCC}" type="presParOf" srcId="{000FBEBA-DF4A-4C11-8D20-330A18C7348B}" destId="{81B291D9-613F-425D-8B74-B3C7084B82DF}" srcOrd="0" destOrd="0" presId="urn:microsoft.com/office/officeart/2005/8/layout/vList2"/>
    <dgm:cxn modelId="{26D95DA3-2BE6-4D25-9AA2-082F78BDE368}" type="presParOf" srcId="{000FBEBA-DF4A-4C11-8D20-330A18C7348B}" destId="{B7DC4840-AFFD-4FB0-AB28-52DC2B6A4ECC}" srcOrd="1" destOrd="0" presId="urn:microsoft.com/office/officeart/2005/8/layout/vList2"/>
    <dgm:cxn modelId="{6FFF8A79-F35F-42A7-AB1F-294D166AE69C}" type="presParOf" srcId="{000FBEBA-DF4A-4C11-8D20-330A18C7348B}" destId="{F7883552-AB3E-4438-9A0F-BB3EB52F5EB1}" srcOrd="2" destOrd="0" presId="urn:microsoft.com/office/officeart/2005/8/layout/vList2"/>
    <dgm:cxn modelId="{F96AD265-2F7D-465F-930C-493538045276}" type="presParOf" srcId="{000FBEBA-DF4A-4C11-8D20-330A18C7348B}" destId="{DA2EFA71-3DC4-4AB9-8503-A4A64C3959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93038-7E23-4C2F-B3FA-36838B0DEC9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0B8293-3DBF-4765-BA19-7BEE7C0CEF19}">
      <dgm:prSet/>
      <dgm:spPr/>
      <dgm:t>
        <a:bodyPr/>
        <a:lstStyle/>
        <a:p>
          <a:r>
            <a:rPr lang="en-US"/>
            <a:t>2 New Wells</a:t>
          </a:r>
        </a:p>
      </dgm:t>
    </dgm:pt>
    <dgm:pt modelId="{AFCB290E-42CB-475E-848F-9EF90E7BE1CF}" type="parTrans" cxnId="{13D2C703-577C-4CC7-A030-5648B6E35E95}">
      <dgm:prSet/>
      <dgm:spPr/>
      <dgm:t>
        <a:bodyPr/>
        <a:lstStyle/>
        <a:p>
          <a:endParaRPr lang="en-US"/>
        </a:p>
      </dgm:t>
    </dgm:pt>
    <dgm:pt modelId="{CD143774-DFC8-42F7-A4B1-EBA1CDC6ADD5}" type="sibTrans" cxnId="{13D2C703-577C-4CC7-A030-5648B6E35E95}">
      <dgm:prSet/>
      <dgm:spPr/>
      <dgm:t>
        <a:bodyPr/>
        <a:lstStyle/>
        <a:p>
          <a:endParaRPr lang="en-US"/>
        </a:p>
      </dgm:t>
    </dgm:pt>
    <dgm:pt modelId="{F17946E8-63EA-4BF5-92E5-38D76B4029E2}">
      <dgm:prSet/>
      <dgm:spPr/>
      <dgm:t>
        <a:bodyPr/>
        <a:lstStyle/>
        <a:p>
          <a:r>
            <a:rPr lang="en-US"/>
            <a:t>Re-activate Well 3</a:t>
          </a:r>
        </a:p>
      </dgm:t>
    </dgm:pt>
    <dgm:pt modelId="{BFCBD680-A356-4B81-8E00-3838C97B8A15}" type="parTrans" cxnId="{2CB43701-7453-4B04-AE24-13D94CF6D3D9}">
      <dgm:prSet/>
      <dgm:spPr/>
      <dgm:t>
        <a:bodyPr/>
        <a:lstStyle/>
        <a:p>
          <a:endParaRPr lang="en-US"/>
        </a:p>
      </dgm:t>
    </dgm:pt>
    <dgm:pt modelId="{D54D5ACD-5FE3-4F3F-8EF5-F2A655C0CB32}" type="sibTrans" cxnId="{2CB43701-7453-4B04-AE24-13D94CF6D3D9}">
      <dgm:prSet/>
      <dgm:spPr/>
      <dgm:t>
        <a:bodyPr/>
        <a:lstStyle/>
        <a:p>
          <a:endParaRPr lang="en-US"/>
        </a:p>
      </dgm:t>
    </dgm:pt>
    <dgm:pt modelId="{21B1754A-A516-4D3F-82E9-64A74C674D0F}">
      <dgm:prSet/>
      <dgm:spPr/>
      <dgm:t>
        <a:bodyPr/>
        <a:lstStyle/>
        <a:p>
          <a:r>
            <a:rPr lang="en-US"/>
            <a:t>New Treatment Facility</a:t>
          </a:r>
        </a:p>
      </dgm:t>
    </dgm:pt>
    <dgm:pt modelId="{93BB60FB-1A0E-4A95-9545-E81D3262FFA4}" type="parTrans" cxnId="{6CD93D48-6977-497F-A91E-EED2D50AAA0A}">
      <dgm:prSet/>
      <dgm:spPr/>
      <dgm:t>
        <a:bodyPr/>
        <a:lstStyle/>
        <a:p>
          <a:endParaRPr lang="en-US"/>
        </a:p>
      </dgm:t>
    </dgm:pt>
    <dgm:pt modelId="{482A7586-AE8F-4C5E-A43E-E23B368CB6DA}" type="sibTrans" cxnId="{6CD93D48-6977-497F-A91E-EED2D50AAA0A}">
      <dgm:prSet/>
      <dgm:spPr/>
      <dgm:t>
        <a:bodyPr/>
        <a:lstStyle/>
        <a:p>
          <a:endParaRPr lang="en-US"/>
        </a:p>
      </dgm:t>
    </dgm:pt>
    <dgm:pt modelId="{49893EEB-A92A-449B-A7C6-C936FFEB07D1}">
      <dgm:prSet/>
      <dgm:spPr/>
      <dgm:t>
        <a:bodyPr/>
        <a:lstStyle/>
        <a:p>
          <a:r>
            <a:rPr lang="en-US"/>
            <a:t>Estimated cost $25,000,000</a:t>
          </a:r>
        </a:p>
      </dgm:t>
    </dgm:pt>
    <dgm:pt modelId="{7F86A6FC-2144-4DFE-AE4E-05233E777A37}" type="parTrans" cxnId="{51C00DE5-54E3-45A0-8C26-B8FC9AA8CA2F}">
      <dgm:prSet/>
      <dgm:spPr/>
      <dgm:t>
        <a:bodyPr/>
        <a:lstStyle/>
        <a:p>
          <a:endParaRPr lang="en-US"/>
        </a:p>
      </dgm:t>
    </dgm:pt>
    <dgm:pt modelId="{BC9679AC-C947-49D8-9361-10C01094D593}" type="sibTrans" cxnId="{51C00DE5-54E3-45A0-8C26-B8FC9AA8CA2F}">
      <dgm:prSet/>
      <dgm:spPr/>
      <dgm:t>
        <a:bodyPr/>
        <a:lstStyle/>
        <a:p>
          <a:endParaRPr lang="en-US"/>
        </a:p>
      </dgm:t>
    </dgm:pt>
    <dgm:pt modelId="{000673BF-D404-4938-8C3A-78DC103E6FDF}">
      <dgm:prSet/>
      <dgm:spPr/>
      <dgm:t>
        <a:bodyPr/>
        <a:lstStyle/>
        <a:p>
          <a:r>
            <a:rPr lang="en-US"/>
            <a:t>Annual Debt Cost $1,300,000+</a:t>
          </a:r>
        </a:p>
      </dgm:t>
    </dgm:pt>
    <dgm:pt modelId="{E4E37B55-9A08-4CDE-A042-5129F4D35287}" type="parTrans" cxnId="{30001AA3-D20D-4608-AF74-DE28AA7AE80E}">
      <dgm:prSet/>
      <dgm:spPr/>
      <dgm:t>
        <a:bodyPr/>
        <a:lstStyle/>
        <a:p>
          <a:endParaRPr lang="en-US"/>
        </a:p>
      </dgm:t>
    </dgm:pt>
    <dgm:pt modelId="{D61215DD-3045-451B-A8C9-30322D3197C9}" type="sibTrans" cxnId="{30001AA3-D20D-4608-AF74-DE28AA7AE80E}">
      <dgm:prSet/>
      <dgm:spPr/>
      <dgm:t>
        <a:bodyPr/>
        <a:lstStyle/>
        <a:p>
          <a:endParaRPr lang="en-US"/>
        </a:p>
      </dgm:t>
    </dgm:pt>
    <dgm:pt modelId="{A6678DDB-0985-437F-8369-A483C472FBA1}">
      <dgm:prSet/>
      <dgm:spPr/>
      <dgm:t>
        <a:bodyPr/>
        <a:lstStyle/>
        <a:p>
          <a:r>
            <a:rPr lang="en-US"/>
            <a:t>Debt service to commence FY 2026 or FY 2027</a:t>
          </a:r>
        </a:p>
      </dgm:t>
    </dgm:pt>
    <dgm:pt modelId="{AAC136DC-2EA6-414C-ABEE-E8F52CD92AA4}" type="parTrans" cxnId="{660AD6B0-B9B9-4B6C-BA4E-49E8F1469E56}">
      <dgm:prSet/>
      <dgm:spPr/>
      <dgm:t>
        <a:bodyPr/>
        <a:lstStyle/>
        <a:p>
          <a:endParaRPr lang="en-US"/>
        </a:p>
      </dgm:t>
    </dgm:pt>
    <dgm:pt modelId="{C156BAA8-D4B7-4900-9B18-0E6B0FBED08C}" type="sibTrans" cxnId="{660AD6B0-B9B9-4B6C-BA4E-49E8F1469E56}">
      <dgm:prSet/>
      <dgm:spPr/>
      <dgm:t>
        <a:bodyPr/>
        <a:lstStyle/>
        <a:p>
          <a:endParaRPr lang="en-US"/>
        </a:p>
      </dgm:t>
    </dgm:pt>
    <dgm:pt modelId="{F292056D-AE3F-4798-A925-70E03AD71648}">
      <dgm:prSet/>
      <dgm:spPr/>
      <dgm:t>
        <a:bodyPr/>
        <a:lstStyle/>
        <a:p>
          <a:r>
            <a:rPr lang="en-US"/>
            <a:t>Enormous impact on budget and rates</a:t>
          </a:r>
        </a:p>
      </dgm:t>
    </dgm:pt>
    <dgm:pt modelId="{61BD5878-ED2D-4241-88A7-8B7A2AAB53FF}" type="parTrans" cxnId="{7ACF78D3-EDA0-463D-A8F6-EE9A18EBCA3F}">
      <dgm:prSet/>
      <dgm:spPr/>
      <dgm:t>
        <a:bodyPr/>
        <a:lstStyle/>
        <a:p>
          <a:endParaRPr lang="en-US"/>
        </a:p>
      </dgm:t>
    </dgm:pt>
    <dgm:pt modelId="{69844263-AA53-4AEC-AA7E-4746CCB2FD98}" type="sibTrans" cxnId="{7ACF78D3-EDA0-463D-A8F6-EE9A18EBCA3F}">
      <dgm:prSet/>
      <dgm:spPr/>
      <dgm:t>
        <a:bodyPr/>
        <a:lstStyle/>
        <a:p>
          <a:endParaRPr lang="en-US"/>
        </a:p>
      </dgm:t>
    </dgm:pt>
    <dgm:pt modelId="{9D491BC4-ACA0-42EC-B486-A1E3E344E746}" type="pres">
      <dgm:prSet presAssocID="{18F93038-7E23-4C2F-B3FA-36838B0DEC95}" presName="compositeShape" presStyleCnt="0">
        <dgm:presLayoutVars>
          <dgm:chMax val="7"/>
          <dgm:dir/>
          <dgm:resizeHandles val="exact"/>
        </dgm:presLayoutVars>
      </dgm:prSet>
      <dgm:spPr/>
    </dgm:pt>
    <dgm:pt modelId="{1006FABC-F8F1-4BEA-94E9-74B57FBB33E3}" type="pres">
      <dgm:prSet presAssocID="{18F93038-7E23-4C2F-B3FA-36838B0DEC95}" presName="wedge1" presStyleLbl="node1" presStyleIdx="0" presStyleCnt="7"/>
      <dgm:spPr/>
    </dgm:pt>
    <dgm:pt modelId="{E72E91BA-4D10-45EA-AA50-FFBD985C3ED6}" type="pres">
      <dgm:prSet presAssocID="{18F93038-7E23-4C2F-B3FA-36838B0DEC95}" presName="dummy1a" presStyleCnt="0"/>
      <dgm:spPr/>
    </dgm:pt>
    <dgm:pt modelId="{4BADEBF3-33FA-4C39-8D13-26A0FE7CE7FC}" type="pres">
      <dgm:prSet presAssocID="{18F93038-7E23-4C2F-B3FA-36838B0DEC95}" presName="dummy1b" presStyleCnt="0"/>
      <dgm:spPr/>
    </dgm:pt>
    <dgm:pt modelId="{A6AF9064-C485-4D5A-9191-D394758195E4}" type="pres">
      <dgm:prSet presAssocID="{18F93038-7E23-4C2F-B3FA-36838B0DEC9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9EB9F41-E0FD-44A5-B702-1C5F44221602}" type="pres">
      <dgm:prSet presAssocID="{18F93038-7E23-4C2F-B3FA-36838B0DEC95}" presName="wedge2" presStyleLbl="node1" presStyleIdx="1" presStyleCnt="7"/>
      <dgm:spPr/>
    </dgm:pt>
    <dgm:pt modelId="{EBB526AF-A541-41CF-BB7A-46DF26EEAA77}" type="pres">
      <dgm:prSet presAssocID="{18F93038-7E23-4C2F-B3FA-36838B0DEC95}" presName="dummy2a" presStyleCnt="0"/>
      <dgm:spPr/>
    </dgm:pt>
    <dgm:pt modelId="{D8CB9E63-62B0-4288-9A13-B42B6D76359A}" type="pres">
      <dgm:prSet presAssocID="{18F93038-7E23-4C2F-B3FA-36838B0DEC95}" presName="dummy2b" presStyleCnt="0"/>
      <dgm:spPr/>
    </dgm:pt>
    <dgm:pt modelId="{B0841DC9-9772-4DCA-862A-F724A1615DDD}" type="pres">
      <dgm:prSet presAssocID="{18F93038-7E23-4C2F-B3FA-36838B0DEC9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6FF6153-C089-41CD-B662-797B350E7821}" type="pres">
      <dgm:prSet presAssocID="{18F93038-7E23-4C2F-B3FA-36838B0DEC95}" presName="wedge3" presStyleLbl="node1" presStyleIdx="2" presStyleCnt="7"/>
      <dgm:spPr/>
    </dgm:pt>
    <dgm:pt modelId="{FB89F167-DB25-441D-8AF5-50F3813361B9}" type="pres">
      <dgm:prSet presAssocID="{18F93038-7E23-4C2F-B3FA-36838B0DEC95}" presName="dummy3a" presStyleCnt="0"/>
      <dgm:spPr/>
    </dgm:pt>
    <dgm:pt modelId="{8E5DA2DB-A308-4D53-B900-856F800BB2C1}" type="pres">
      <dgm:prSet presAssocID="{18F93038-7E23-4C2F-B3FA-36838B0DEC95}" presName="dummy3b" presStyleCnt="0"/>
      <dgm:spPr/>
    </dgm:pt>
    <dgm:pt modelId="{E7987718-8AFE-41F6-9114-1C0585989010}" type="pres">
      <dgm:prSet presAssocID="{18F93038-7E23-4C2F-B3FA-36838B0DEC9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CBD85A8-4318-45F0-B682-DFE4F16BB291}" type="pres">
      <dgm:prSet presAssocID="{18F93038-7E23-4C2F-B3FA-36838B0DEC95}" presName="wedge4" presStyleLbl="node1" presStyleIdx="3" presStyleCnt="7"/>
      <dgm:spPr/>
    </dgm:pt>
    <dgm:pt modelId="{01EEB65A-0B60-4F7D-A2D4-1CF8A745AA4D}" type="pres">
      <dgm:prSet presAssocID="{18F93038-7E23-4C2F-B3FA-36838B0DEC95}" presName="dummy4a" presStyleCnt="0"/>
      <dgm:spPr/>
    </dgm:pt>
    <dgm:pt modelId="{7C5AD07A-494C-475D-9306-761B7AB6EF79}" type="pres">
      <dgm:prSet presAssocID="{18F93038-7E23-4C2F-B3FA-36838B0DEC95}" presName="dummy4b" presStyleCnt="0"/>
      <dgm:spPr/>
    </dgm:pt>
    <dgm:pt modelId="{F25583A2-DB49-4986-B31E-EDE31063CB74}" type="pres">
      <dgm:prSet presAssocID="{18F93038-7E23-4C2F-B3FA-36838B0DEC9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39DD049-4A20-4500-8F27-58FD98382FE4}" type="pres">
      <dgm:prSet presAssocID="{18F93038-7E23-4C2F-B3FA-36838B0DEC95}" presName="wedge5" presStyleLbl="node1" presStyleIdx="4" presStyleCnt="7"/>
      <dgm:spPr/>
    </dgm:pt>
    <dgm:pt modelId="{4D39E655-D50C-4D6A-A89B-592FA33984DD}" type="pres">
      <dgm:prSet presAssocID="{18F93038-7E23-4C2F-B3FA-36838B0DEC95}" presName="dummy5a" presStyleCnt="0"/>
      <dgm:spPr/>
    </dgm:pt>
    <dgm:pt modelId="{83E776FC-60DE-46A7-9785-B7A46EF5F927}" type="pres">
      <dgm:prSet presAssocID="{18F93038-7E23-4C2F-B3FA-36838B0DEC95}" presName="dummy5b" presStyleCnt="0"/>
      <dgm:spPr/>
    </dgm:pt>
    <dgm:pt modelId="{FDB4BE74-9069-4692-9B93-74E4CED30ED8}" type="pres">
      <dgm:prSet presAssocID="{18F93038-7E23-4C2F-B3FA-36838B0DEC9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C2A84E2-5E54-4B52-A46A-5D3089D65D0B}" type="pres">
      <dgm:prSet presAssocID="{18F93038-7E23-4C2F-B3FA-36838B0DEC95}" presName="wedge6" presStyleLbl="node1" presStyleIdx="5" presStyleCnt="7"/>
      <dgm:spPr/>
    </dgm:pt>
    <dgm:pt modelId="{C25C70F8-82C6-4418-A174-F580DA9BF6A6}" type="pres">
      <dgm:prSet presAssocID="{18F93038-7E23-4C2F-B3FA-36838B0DEC95}" presName="dummy6a" presStyleCnt="0"/>
      <dgm:spPr/>
    </dgm:pt>
    <dgm:pt modelId="{B1521D6A-DE87-436B-B3D4-9A417CA2EA3E}" type="pres">
      <dgm:prSet presAssocID="{18F93038-7E23-4C2F-B3FA-36838B0DEC95}" presName="dummy6b" presStyleCnt="0"/>
      <dgm:spPr/>
    </dgm:pt>
    <dgm:pt modelId="{B58A8486-9369-4356-BBD4-F17CDE95A445}" type="pres">
      <dgm:prSet presAssocID="{18F93038-7E23-4C2F-B3FA-36838B0DEC9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4DD6240B-6EAE-467F-AC1D-AD3F23237F82}" type="pres">
      <dgm:prSet presAssocID="{18F93038-7E23-4C2F-B3FA-36838B0DEC95}" presName="wedge7" presStyleLbl="node1" presStyleIdx="6" presStyleCnt="7"/>
      <dgm:spPr/>
    </dgm:pt>
    <dgm:pt modelId="{4186ABF6-E217-4A8A-8752-949D98D951FE}" type="pres">
      <dgm:prSet presAssocID="{18F93038-7E23-4C2F-B3FA-36838B0DEC95}" presName="dummy7a" presStyleCnt="0"/>
      <dgm:spPr/>
    </dgm:pt>
    <dgm:pt modelId="{C677AF1D-4F25-40E8-A377-A5288316AE8E}" type="pres">
      <dgm:prSet presAssocID="{18F93038-7E23-4C2F-B3FA-36838B0DEC95}" presName="dummy7b" presStyleCnt="0"/>
      <dgm:spPr/>
    </dgm:pt>
    <dgm:pt modelId="{B70D092A-2A77-4257-B0D5-BF7C9641242A}" type="pres">
      <dgm:prSet presAssocID="{18F93038-7E23-4C2F-B3FA-36838B0DEC9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EC34377A-BBF9-430C-81BD-F35B82BEA205}" type="pres">
      <dgm:prSet presAssocID="{CD143774-DFC8-42F7-A4B1-EBA1CDC6ADD5}" presName="arrowWedge1" presStyleLbl="fgSibTrans2D1" presStyleIdx="0" presStyleCnt="7"/>
      <dgm:spPr/>
    </dgm:pt>
    <dgm:pt modelId="{2779D252-3573-448A-A508-896D9AC0CE8A}" type="pres">
      <dgm:prSet presAssocID="{D54D5ACD-5FE3-4F3F-8EF5-F2A655C0CB32}" presName="arrowWedge2" presStyleLbl="fgSibTrans2D1" presStyleIdx="1" presStyleCnt="7"/>
      <dgm:spPr/>
    </dgm:pt>
    <dgm:pt modelId="{A5C70F48-0151-4EBA-992B-3FF656F5FB40}" type="pres">
      <dgm:prSet presAssocID="{482A7586-AE8F-4C5E-A43E-E23B368CB6DA}" presName="arrowWedge3" presStyleLbl="fgSibTrans2D1" presStyleIdx="2" presStyleCnt="7"/>
      <dgm:spPr/>
    </dgm:pt>
    <dgm:pt modelId="{B1DB3E70-129E-4A0B-A99B-A9B73879D870}" type="pres">
      <dgm:prSet presAssocID="{BC9679AC-C947-49D8-9361-10C01094D593}" presName="arrowWedge4" presStyleLbl="fgSibTrans2D1" presStyleIdx="3" presStyleCnt="7"/>
      <dgm:spPr/>
    </dgm:pt>
    <dgm:pt modelId="{D00AAB72-8BC9-4A55-AD8C-2BB8F3CF40D6}" type="pres">
      <dgm:prSet presAssocID="{D61215DD-3045-451B-A8C9-30322D3197C9}" presName="arrowWedge5" presStyleLbl="fgSibTrans2D1" presStyleIdx="4" presStyleCnt="7"/>
      <dgm:spPr/>
    </dgm:pt>
    <dgm:pt modelId="{A1895802-3DBC-4B6E-B7DE-A4E368E0F475}" type="pres">
      <dgm:prSet presAssocID="{C156BAA8-D4B7-4900-9B18-0E6B0FBED08C}" presName="arrowWedge6" presStyleLbl="fgSibTrans2D1" presStyleIdx="5" presStyleCnt="7"/>
      <dgm:spPr/>
    </dgm:pt>
    <dgm:pt modelId="{4ED7322C-97C8-40AE-8BA6-83D401B66007}" type="pres">
      <dgm:prSet presAssocID="{69844263-AA53-4AEC-AA7E-4746CCB2FD98}" presName="arrowWedge7" presStyleLbl="fgSibTrans2D1" presStyleIdx="6" presStyleCnt="7"/>
      <dgm:spPr/>
    </dgm:pt>
  </dgm:ptLst>
  <dgm:cxnLst>
    <dgm:cxn modelId="{2CB43701-7453-4B04-AE24-13D94CF6D3D9}" srcId="{18F93038-7E23-4C2F-B3FA-36838B0DEC95}" destId="{F17946E8-63EA-4BF5-92E5-38D76B4029E2}" srcOrd="1" destOrd="0" parTransId="{BFCBD680-A356-4B81-8E00-3838C97B8A15}" sibTransId="{D54D5ACD-5FE3-4F3F-8EF5-F2A655C0CB32}"/>
    <dgm:cxn modelId="{13D2C703-577C-4CC7-A030-5648B6E35E95}" srcId="{18F93038-7E23-4C2F-B3FA-36838B0DEC95}" destId="{460B8293-3DBF-4765-BA19-7BEE7C0CEF19}" srcOrd="0" destOrd="0" parTransId="{AFCB290E-42CB-475E-848F-9EF90E7BE1CF}" sibTransId="{CD143774-DFC8-42F7-A4B1-EBA1CDC6ADD5}"/>
    <dgm:cxn modelId="{8815CC14-9579-4DB1-87EC-91CA8375BDB1}" type="presOf" srcId="{460B8293-3DBF-4765-BA19-7BEE7C0CEF19}" destId="{A6AF9064-C485-4D5A-9191-D394758195E4}" srcOrd="1" destOrd="0" presId="urn:microsoft.com/office/officeart/2005/8/layout/cycle8"/>
    <dgm:cxn modelId="{0194C915-42EA-48A8-8E5A-D44A1DE526CB}" type="presOf" srcId="{460B8293-3DBF-4765-BA19-7BEE7C0CEF19}" destId="{1006FABC-F8F1-4BEA-94E9-74B57FBB33E3}" srcOrd="0" destOrd="0" presId="urn:microsoft.com/office/officeart/2005/8/layout/cycle8"/>
    <dgm:cxn modelId="{FDB31024-46D1-4823-96E7-B94C8A6A4B76}" type="presOf" srcId="{F292056D-AE3F-4798-A925-70E03AD71648}" destId="{4DD6240B-6EAE-467F-AC1D-AD3F23237F82}" srcOrd="0" destOrd="0" presId="urn:microsoft.com/office/officeart/2005/8/layout/cycle8"/>
    <dgm:cxn modelId="{89715229-296E-4CD2-A3F8-4E11002D51B1}" type="presOf" srcId="{F17946E8-63EA-4BF5-92E5-38D76B4029E2}" destId="{B0841DC9-9772-4DCA-862A-F724A1615DDD}" srcOrd="1" destOrd="0" presId="urn:microsoft.com/office/officeart/2005/8/layout/cycle8"/>
    <dgm:cxn modelId="{F466BB35-6DE1-4C63-A7BF-F306E44094BC}" type="presOf" srcId="{21B1754A-A516-4D3F-82E9-64A74C674D0F}" destId="{E7987718-8AFE-41F6-9114-1C0585989010}" srcOrd="1" destOrd="0" presId="urn:microsoft.com/office/officeart/2005/8/layout/cycle8"/>
    <dgm:cxn modelId="{0B542F3A-E1ED-4C3B-975F-6CDEC3439D2C}" type="presOf" srcId="{000673BF-D404-4938-8C3A-78DC103E6FDF}" destId="{439DD049-4A20-4500-8F27-58FD98382FE4}" srcOrd="0" destOrd="0" presId="urn:microsoft.com/office/officeart/2005/8/layout/cycle8"/>
    <dgm:cxn modelId="{D411E55F-2029-4F43-863E-1705B98DF014}" type="presOf" srcId="{F292056D-AE3F-4798-A925-70E03AD71648}" destId="{B70D092A-2A77-4257-B0D5-BF7C9641242A}" srcOrd="1" destOrd="0" presId="urn:microsoft.com/office/officeart/2005/8/layout/cycle8"/>
    <dgm:cxn modelId="{6CD93D48-6977-497F-A91E-EED2D50AAA0A}" srcId="{18F93038-7E23-4C2F-B3FA-36838B0DEC95}" destId="{21B1754A-A516-4D3F-82E9-64A74C674D0F}" srcOrd="2" destOrd="0" parTransId="{93BB60FB-1A0E-4A95-9545-E81D3262FFA4}" sibTransId="{482A7586-AE8F-4C5E-A43E-E23B368CB6DA}"/>
    <dgm:cxn modelId="{752A9848-6814-46C3-AD12-182BCB3630FA}" type="presOf" srcId="{A6678DDB-0985-437F-8369-A483C472FBA1}" destId="{2C2A84E2-5E54-4B52-A46A-5D3089D65D0B}" srcOrd="0" destOrd="0" presId="urn:microsoft.com/office/officeart/2005/8/layout/cycle8"/>
    <dgm:cxn modelId="{3FEE1469-8301-4569-BED7-24C9240759DD}" type="presOf" srcId="{F17946E8-63EA-4BF5-92E5-38D76B4029E2}" destId="{99EB9F41-E0FD-44A5-B702-1C5F44221602}" srcOrd="0" destOrd="0" presId="urn:microsoft.com/office/officeart/2005/8/layout/cycle8"/>
    <dgm:cxn modelId="{33A57A7A-1365-4007-8DE3-C698F929BF32}" type="presOf" srcId="{18F93038-7E23-4C2F-B3FA-36838B0DEC95}" destId="{9D491BC4-ACA0-42EC-B486-A1E3E344E746}" srcOrd="0" destOrd="0" presId="urn:microsoft.com/office/officeart/2005/8/layout/cycle8"/>
    <dgm:cxn modelId="{DC39D27C-D361-49FB-A517-FFF8BEB8CDCF}" type="presOf" srcId="{000673BF-D404-4938-8C3A-78DC103E6FDF}" destId="{FDB4BE74-9069-4692-9B93-74E4CED30ED8}" srcOrd="1" destOrd="0" presId="urn:microsoft.com/office/officeart/2005/8/layout/cycle8"/>
    <dgm:cxn modelId="{B699C884-BFD0-409C-AE31-D174D03C572C}" type="presOf" srcId="{21B1754A-A516-4D3F-82E9-64A74C674D0F}" destId="{C6FF6153-C089-41CD-B662-797B350E7821}" srcOrd="0" destOrd="0" presId="urn:microsoft.com/office/officeart/2005/8/layout/cycle8"/>
    <dgm:cxn modelId="{1A981A86-0BEB-4178-8EF9-4851DD1D3227}" type="presOf" srcId="{A6678DDB-0985-437F-8369-A483C472FBA1}" destId="{B58A8486-9369-4356-BBD4-F17CDE95A445}" srcOrd="1" destOrd="0" presId="urn:microsoft.com/office/officeart/2005/8/layout/cycle8"/>
    <dgm:cxn modelId="{544C918B-7281-4B61-AFDA-59DD4B60B499}" type="presOf" srcId="{49893EEB-A92A-449B-A7C6-C936FFEB07D1}" destId="{F25583A2-DB49-4986-B31E-EDE31063CB74}" srcOrd="1" destOrd="0" presId="urn:microsoft.com/office/officeart/2005/8/layout/cycle8"/>
    <dgm:cxn modelId="{30001AA3-D20D-4608-AF74-DE28AA7AE80E}" srcId="{18F93038-7E23-4C2F-B3FA-36838B0DEC95}" destId="{000673BF-D404-4938-8C3A-78DC103E6FDF}" srcOrd="4" destOrd="0" parTransId="{E4E37B55-9A08-4CDE-A042-5129F4D35287}" sibTransId="{D61215DD-3045-451B-A8C9-30322D3197C9}"/>
    <dgm:cxn modelId="{B47001AD-EC26-4FA2-85E8-DCE6D66FB36B}" type="presOf" srcId="{49893EEB-A92A-449B-A7C6-C936FFEB07D1}" destId="{5CBD85A8-4318-45F0-B682-DFE4F16BB291}" srcOrd="0" destOrd="0" presId="urn:microsoft.com/office/officeart/2005/8/layout/cycle8"/>
    <dgm:cxn modelId="{660AD6B0-B9B9-4B6C-BA4E-49E8F1469E56}" srcId="{18F93038-7E23-4C2F-B3FA-36838B0DEC95}" destId="{A6678DDB-0985-437F-8369-A483C472FBA1}" srcOrd="5" destOrd="0" parTransId="{AAC136DC-2EA6-414C-ABEE-E8F52CD92AA4}" sibTransId="{C156BAA8-D4B7-4900-9B18-0E6B0FBED08C}"/>
    <dgm:cxn modelId="{7ACF78D3-EDA0-463D-A8F6-EE9A18EBCA3F}" srcId="{18F93038-7E23-4C2F-B3FA-36838B0DEC95}" destId="{F292056D-AE3F-4798-A925-70E03AD71648}" srcOrd="6" destOrd="0" parTransId="{61BD5878-ED2D-4241-88A7-8B7A2AAB53FF}" sibTransId="{69844263-AA53-4AEC-AA7E-4746CCB2FD98}"/>
    <dgm:cxn modelId="{51C00DE5-54E3-45A0-8C26-B8FC9AA8CA2F}" srcId="{18F93038-7E23-4C2F-B3FA-36838B0DEC95}" destId="{49893EEB-A92A-449B-A7C6-C936FFEB07D1}" srcOrd="3" destOrd="0" parTransId="{7F86A6FC-2144-4DFE-AE4E-05233E777A37}" sibTransId="{BC9679AC-C947-49D8-9361-10C01094D593}"/>
    <dgm:cxn modelId="{0E6CB8D4-4EE1-4291-948A-A2CD063F4ABF}" type="presParOf" srcId="{9D491BC4-ACA0-42EC-B486-A1E3E344E746}" destId="{1006FABC-F8F1-4BEA-94E9-74B57FBB33E3}" srcOrd="0" destOrd="0" presId="urn:microsoft.com/office/officeart/2005/8/layout/cycle8"/>
    <dgm:cxn modelId="{E399C2C9-AF8C-4B16-9998-EE1C181B940A}" type="presParOf" srcId="{9D491BC4-ACA0-42EC-B486-A1E3E344E746}" destId="{E72E91BA-4D10-45EA-AA50-FFBD985C3ED6}" srcOrd="1" destOrd="0" presId="urn:microsoft.com/office/officeart/2005/8/layout/cycle8"/>
    <dgm:cxn modelId="{A63A2AE9-E0FC-4567-B113-4E1C6D925CBF}" type="presParOf" srcId="{9D491BC4-ACA0-42EC-B486-A1E3E344E746}" destId="{4BADEBF3-33FA-4C39-8D13-26A0FE7CE7FC}" srcOrd="2" destOrd="0" presId="urn:microsoft.com/office/officeart/2005/8/layout/cycle8"/>
    <dgm:cxn modelId="{29669770-CA89-4BD5-B4B5-3AFE33ED0509}" type="presParOf" srcId="{9D491BC4-ACA0-42EC-B486-A1E3E344E746}" destId="{A6AF9064-C485-4D5A-9191-D394758195E4}" srcOrd="3" destOrd="0" presId="urn:microsoft.com/office/officeart/2005/8/layout/cycle8"/>
    <dgm:cxn modelId="{85290EF2-41A8-4D5C-B108-6438C3EF33FC}" type="presParOf" srcId="{9D491BC4-ACA0-42EC-B486-A1E3E344E746}" destId="{99EB9F41-E0FD-44A5-B702-1C5F44221602}" srcOrd="4" destOrd="0" presId="urn:microsoft.com/office/officeart/2005/8/layout/cycle8"/>
    <dgm:cxn modelId="{F7FAAAF2-34A6-49B4-8241-D878A071F99F}" type="presParOf" srcId="{9D491BC4-ACA0-42EC-B486-A1E3E344E746}" destId="{EBB526AF-A541-41CF-BB7A-46DF26EEAA77}" srcOrd="5" destOrd="0" presId="urn:microsoft.com/office/officeart/2005/8/layout/cycle8"/>
    <dgm:cxn modelId="{0FB3578E-0940-44C7-9B5D-20152E3EADBA}" type="presParOf" srcId="{9D491BC4-ACA0-42EC-B486-A1E3E344E746}" destId="{D8CB9E63-62B0-4288-9A13-B42B6D76359A}" srcOrd="6" destOrd="0" presId="urn:microsoft.com/office/officeart/2005/8/layout/cycle8"/>
    <dgm:cxn modelId="{151289F9-A6DB-471B-8B41-D745C7A5EE65}" type="presParOf" srcId="{9D491BC4-ACA0-42EC-B486-A1E3E344E746}" destId="{B0841DC9-9772-4DCA-862A-F724A1615DDD}" srcOrd="7" destOrd="0" presId="urn:microsoft.com/office/officeart/2005/8/layout/cycle8"/>
    <dgm:cxn modelId="{55F17784-361B-44E8-AB85-F69AE1C7A212}" type="presParOf" srcId="{9D491BC4-ACA0-42EC-B486-A1E3E344E746}" destId="{C6FF6153-C089-41CD-B662-797B350E7821}" srcOrd="8" destOrd="0" presId="urn:microsoft.com/office/officeart/2005/8/layout/cycle8"/>
    <dgm:cxn modelId="{428FA9D6-D039-40D4-929B-2D8C8C7A95BE}" type="presParOf" srcId="{9D491BC4-ACA0-42EC-B486-A1E3E344E746}" destId="{FB89F167-DB25-441D-8AF5-50F3813361B9}" srcOrd="9" destOrd="0" presId="urn:microsoft.com/office/officeart/2005/8/layout/cycle8"/>
    <dgm:cxn modelId="{D274220E-57FF-4D37-B1E6-9D4DF66A0E8A}" type="presParOf" srcId="{9D491BC4-ACA0-42EC-B486-A1E3E344E746}" destId="{8E5DA2DB-A308-4D53-B900-856F800BB2C1}" srcOrd="10" destOrd="0" presId="urn:microsoft.com/office/officeart/2005/8/layout/cycle8"/>
    <dgm:cxn modelId="{41B73D57-85EB-4DBC-B285-0E93F8377161}" type="presParOf" srcId="{9D491BC4-ACA0-42EC-B486-A1E3E344E746}" destId="{E7987718-8AFE-41F6-9114-1C0585989010}" srcOrd="11" destOrd="0" presId="urn:microsoft.com/office/officeart/2005/8/layout/cycle8"/>
    <dgm:cxn modelId="{6AB15DCE-AA48-4799-BFEC-A515070515DC}" type="presParOf" srcId="{9D491BC4-ACA0-42EC-B486-A1E3E344E746}" destId="{5CBD85A8-4318-45F0-B682-DFE4F16BB291}" srcOrd="12" destOrd="0" presId="urn:microsoft.com/office/officeart/2005/8/layout/cycle8"/>
    <dgm:cxn modelId="{B6C1688A-0457-46A5-855C-F12E611DB4F2}" type="presParOf" srcId="{9D491BC4-ACA0-42EC-B486-A1E3E344E746}" destId="{01EEB65A-0B60-4F7D-A2D4-1CF8A745AA4D}" srcOrd="13" destOrd="0" presId="urn:microsoft.com/office/officeart/2005/8/layout/cycle8"/>
    <dgm:cxn modelId="{41E6AB01-9020-4DC2-B586-4EF38D816400}" type="presParOf" srcId="{9D491BC4-ACA0-42EC-B486-A1E3E344E746}" destId="{7C5AD07A-494C-475D-9306-761B7AB6EF79}" srcOrd="14" destOrd="0" presId="urn:microsoft.com/office/officeart/2005/8/layout/cycle8"/>
    <dgm:cxn modelId="{2368427C-6661-4ECC-9D01-4985899F1EDC}" type="presParOf" srcId="{9D491BC4-ACA0-42EC-B486-A1E3E344E746}" destId="{F25583A2-DB49-4986-B31E-EDE31063CB74}" srcOrd="15" destOrd="0" presId="urn:microsoft.com/office/officeart/2005/8/layout/cycle8"/>
    <dgm:cxn modelId="{42DE0707-A3A2-40B2-AB93-4D40CC711CB7}" type="presParOf" srcId="{9D491BC4-ACA0-42EC-B486-A1E3E344E746}" destId="{439DD049-4A20-4500-8F27-58FD98382FE4}" srcOrd="16" destOrd="0" presId="urn:microsoft.com/office/officeart/2005/8/layout/cycle8"/>
    <dgm:cxn modelId="{CD13B953-004F-4F78-983F-54D456A81C50}" type="presParOf" srcId="{9D491BC4-ACA0-42EC-B486-A1E3E344E746}" destId="{4D39E655-D50C-4D6A-A89B-592FA33984DD}" srcOrd="17" destOrd="0" presId="urn:microsoft.com/office/officeart/2005/8/layout/cycle8"/>
    <dgm:cxn modelId="{A6539675-3C8C-4A28-9663-80389FD500E9}" type="presParOf" srcId="{9D491BC4-ACA0-42EC-B486-A1E3E344E746}" destId="{83E776FC-60DE-46A7-9785-B7A46EF5F927}" srcOrd="18" destOrd="0" presId="urn:microsoft.com/office/officeart/2005/8/layout/cycle8"/>
    <dgm:cxn modelId="{F8430D0B-A080-413B-A982-2F096ADDDB00}" type="presParOf" srcId="{9D491BC4-ACA0-42EC-B486-A1E3E344E746}" destId="{FDB4BE74-9069-4692-9B93-74E4CED30ED8}" srcOrd="19" destOrd="0" presId="urn:microsoft.com/office/officeart/2005/8/layout/cycle8"/>
    <dgm:cxn modelId="{A18C38C1-D96F-4D54-8BE2-A3060E2B08F5}" type="presParOf" srcId="{9D491BC4-ACA0-42EC-B486-A1E3E344E746}" destId="{2C2A84E2-5E54-4B52-A46A-5D3089D65D0B}" srcOrd="20" destOrd="0" presId="urn:microsoft.com/office/officeart/2005/8/layout/cycle8"/>
    <dgm:cxn modelId="{7B01B51A-F564-463A-8634-B1DB8602DFE1}" type="presParOf" srcId="{9D491BC4-ACA0-42EC-B486-A1E3E344E746}" destId="{C25C70F8-82C6-4418-A174-F580DA9BF6A6}" srcOrd="21" destOrd="0" presId="urn:microsoft.com/office/officeart/2005/8/layout/cycle8"/>
    <dgm:cxn modelId="{9A64D062-C7CF-451E-A940-6B260240478E}" type="presParOf" srcId="{9D491BC4-ACA0-42EC-B486-A1E3E344E746}" destId="{B1521D6A-DE87-436B-B3D4-9A417CA2EA3E}" srcOrd="22" destOrd="0" presId="urn:microsoft.com/office/officeart/2005/8/layout/cycle8"/>
    <dgm:cxn modelId="{B924ED3E-4121-4670-A0C6-9C3167876FB8}" type="presParOf" srcId="{9D491BC4-ACA0-42EC-B486-A1E3E344E746}" destId="{B58A8486-9369-4356-BBD4-F17CDE95A445}" srcOrd="23" destOrd="0" presId="urn:microsoft.com/office/officeart/2005/8/layout/cycle8"/>
    <dgm:cxn modelId="{14A2D551-D7BD-4779-860E-51C2422BC319}" type="presParOf" srcId="{9D491BC4-ACA0-42EC-B486-A1E3E344E746}" destId="{4DD6240B-6EAE-467F-AC1D-AD3F23237F82}" srcOrd="24" destOrd="0" presId="urn:microsoft.com/office/officeart/2005/8/layout/cycle8"/>
    <dgm:cxn modelId="{823E67A6-2328-4E04-9244-A0FA33CD9A33}" type="presParOf" srcId="{9D491BC4-ACA0-42EC-B486-A1E3E344E746}" destId="{4186ABF6-E217-4A8A-8752-949D98D951FE}" srcOrd="25" destOrd="0" presId="urn:microsoft.com/office/officeart/2005/8/layout/cycle8"/>
    <dgm:cxn modelId="{66BE6A6C-D123-4A04-8425-33043CA1C6C1}" type="presParOf" srcId="{9D491BC4-ACA0-42EC-B486-A1E3E344E746}" destId="{C677AF1D-4F25-40E8-A377-A5288316AE8E}" srcOrd="26" destOrd="0" presId="urn:microsoft.com/office/officeart/2005/8/layout/cycle8"/>
    <dgm:cxn modelId="{FE96B544-D59E-40AC-BBAD-5E7CBD2BE03A}" type="presParOf" srcId="{9D491BC4-ACA0-42EC-B486-A1E3E344E746}" destId="{B70D092A-2A77-4257-B0D5-BF7C9641242A}" srcOrd="27" destOrd="0" presId="urn:microsoft.com/office/officeart/2005/8/layout/cycle8"/>
    <dgm:cxn modelId="{28E27F30-279A-4B11-9347-7133BDF189E1}" type="presParOf" srcId="{9D491BC4-ACA0-42EC-B486-A1E3E344E746}" destId="{EC34377A-BBF9-430C-81BD-F35B82BEA205}" srcOrd="28" destOrd="0" presId="urn:microsoft.com/office/officeart/2005/8/layout/cycle8"/>
    <dgm:cxn modelId="{0AEA5410-5F8C-4565-A0C2-CC5A7B5439BE}" type="presParOf" srcId="{9D491BC4-ACA0-42EC-B486-A1E3E344E746}" destId="{2779D252-3573-448A-A508-896D9AC0CE8A}" srcOrd="29" destOrd="0" presId="urn:microsoft.com/office/officeart/2005/8/layout/cycle8"/>
    <dgm:cxn modelId="{825A9EFA-DE22-4F0B-B965-E4FD9483A768}" type="presParOf" srcId="{9D491BC4-ACA0-42EC-B486-A1E3E344E746}" destId="{A5C70F48-0151-4EBA-992B-3FF656F5FB40}" srcOrd="30" destOrd="0" presId="urn:microsoft.com/office/officeart/2005/8/layout/cycle8"/>
    <dgm:cxn modelId="{A75B7D48-4C0F-48DD-B48B-E62D4E97C46F}" type="presParOf" srcId="{9D491BC4-ACA0-42EC-B486-A1E3E344E746}" destId="{B1DB3E70-129E-4A0B-A99B-A9B73879D870}" srcOrd="31" destOrd="0" presId="urn:microsoft.com/office/officeart/2005/8/layout/cycle8"/>
    <dgm:cxn modelId="{BA69A6EF-6056-4D5C-8EDD-14B209475012}" type="presParOf" srcId="{9D491BC4-ACA0-42EC-B486-A1E3E344E746}" destId="{D00AAB72-8BC9-4A55-AD8C-2BB8F3CF40D6}" srcOrd="32" destOrd="0" presId="urn:microsoft.com/office/officeart/2005/8/layout/cycle8"/>
    <dgm:cxn modelId="{6AC63FD6-7453-4A48-B59B-3697AAC00280}" type="presParOf" srcId="{9D491BC4-ACA0-42EC-B486-A1E3E344E746}" destId="{A1895802-3DBC-4B6E-B7DE-A4E368E0F475}" srcOrd="33" destOrd="0" presId="urn:microsoft.com/office/officeart/2005/8/layout/cycle8"/>
    <dgm:cxn modelId="{CA2E7797-CF03-46D3-BF6D-2426EA2B11FF}" type="presParOf" srcId="{9D491BC4-ACA0-42EC-B486-A1E3E344E746}" destId="{4ED7322C-97C8-40AE-8BA6-83D401B66007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33A7C-8746-4F54-8DEC-60A5D6079A34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3EC6D-2788-4FF0-B36C-F75EA7843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Rates will fund the following:</a:t>
          </a:r>
          <a:endParaRPr lang="en-US" dirty="0"/>
        </a:p>
      </dgm:t>
    </dgm:pt>
    <dgm:pt modelId="{4C527A77-70DC-456E-AA30-BEA3B0A24A88}" type="parTrans" cxnId="{001463C5-0128-4955-955C-0C1FF716D445}">
      <dgm:prSet/>
      <dgm:spPr/>
      <dgm:t>
        <a:bodyPr/>
        <a:lstStyle/>
        <a:p>
          <a:endParaRPr lang="en-US"/>
        </a:p>
      </dgm:t>
    </dgm:pt>
    <dgm:pt modelId="{AED45557-213C-4635-A123-BA99AB5ACBA1}" type="sibTrans" cxnId="{001463C5-0128-4955-955C-0C1FF716D445}">
      <dgm:prSet/>
      <dgm:spPr/>
      <dgm:t>
        <a:bodyPr/>
        <a:lstStyle/>
        <a:p>
          <a:endParaRPr lang="en-US"/>
        </a:p>
      </dgm:t>
    </dgm:pt>
    <dgm:pt modelId="{7DAC3C67-9AF5-4DBE-9F49-9771EB1F05CE}">
      <dgm:prSet custT="1"/>
      <dgm:spPr/>
      <dgm:t>
        <a:bodyPr/>
        <a:lstStyle/>
        <a:p>
          <a:r>
            <a:rPr lang="en-US" sz="1600" baseline="0" dirty="0"/>
            <a:t>Capital reserves – increase fund balance – strengthens the enterprise funds</a:t>
          </a:r>
        </a:p>
        <a:p>
          <a:r>
            <a:rPr lang="en-US" sz="1600" baseline="0" dirty="0"/>
            <a:t>Bring personnel to DEP Minimum Standards         (50% of new employee)</a:t>
          </a:r>
        </a:p>
        <a:p>
          <a:r>
            <a:rPr lang="en-US" sz="1600" baseline="0" dirty="0"/>
            <a:t>WWTP Treatment Plant Capital Improvements $40,000</a:t>
          </a:r>
        </a:p>
        <a:p>
          <a:endParaRPr lang="en-US" sz="1600" dirty="0"/>
        </a:p>
      </dgm:t>
    </dgm:pt>
    <dgm:pt modelId="{999E0857-0594-49D9-9FBD-2F92590EAD66}" type="parTrans" cxnId="{0F56B682-BC94-4CC5-ACE8-CF47EA18FB11}">
      <dgm:prSet/>
      <dgm:spPr/>
      <dgm:t>
        <a:bodyPr/>
        <a:lstStyle/>
        <a:p>
          <a:endParaRPr lang="en-US"/>
        </a:p>
      </dgm:t>
    </dgm:pt>
    <dgm:pt modelId="{350F718A-CFCA-4073-A810-8F54163D40AE}" type="sibTrans" cxnId="{0F56B682-BC94-4CC5-ACE8-CF47EA18FB11}">
      <dgm:prSet/>
      <dgm:spPr/>
      <dgm:t>
        <a:bodyPr/>
        <a:lstStyle/>
        <a:p>
          <a:endParaRPr lang="en-US"/>
        </a:p>
      </dgm:t>
    </dgm:pt>
    <dgm:pt modelId="{3F95D092-673A-46FF-9A55-F812C9EE05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FY 2023 Budget Decreased $26,591</a:t>
          </a:r>
        </a:p>
      </dgm:t>
    </dgm:pt>
    <dgm:pt modelId="{3A03142F-A01E-42F6-817B-6271828CBCC3}" type="parTrans" cxnId="{A31BC2A5-742B-4DEF-AD7D-3B510C25202F}">
      <dgm:prSet/>
      <dgm:spPr/>
      <dgm:t>
        <a:bodyPr/>
        <a:lstStyle/>
        <a:p>
          <a:endParaRPr lang="en-US"/>
        </a:p>
      </dgm:t>
    </dgm:pt>
    <dgm:pt modelId="{E997C239-7E1C-423C-B6EE-165304CEAE38}" type="sibTrans" cxnId="{A31BC2A5-742B-4DEF-AD7D-3B510C25202F}">
      <dgm:prSet/>
      <dgm:spPr/>
      <dgm:t>
        <a:bodyPr/>
        <a:lstStyle/>
        <a:p>
          <a:endParaRPr lang="en-US"/>
        </a:p>
      </dgm:t>
    </dgm:pt>
    <dgm:pt modelId="{5A181B44-E674-42E3-A0CC-BB0C8DF46BBD}">
      <dgm:prSet/>
      <dgm:spPr/>
      <dgm:t>
        <a:bodyPr/>
        <a:lstStyle/>
        <a:p>
          <a:r>
            <a:rPr lang="en-US" dirty="0"/>
            <a:t>O&amp;M $111,052</a:t>
          </a:r>
        </a:p>
        <a:p>
          <a:r>
            <a:rPr lang="en-US" dirty="0"/>
            <a:t>Debt ($40,890)</a:t>
          </a:r>
        </a:p>
        <a:p>
          <a:r>
            <a:rPr lang="en-US" dirty="0"/>
            <a:t>Indirect costs ($181,751)</a:t>
          </a:r>
        </a:p>
        <a:p>
          <a:r>
            <a:rPr lang="en-US" dirty="0"/>
            <a:t>I&amp;I $65,000</a:t>
          </a:r>
        </a:p>
        <a:p>
          <a:r>
            <a:rPr lang="en-US" dirty="0"/>
            <a:t>WWTF Capital $20,000</a:t>
          </a:r>
        </a:p>
      </dgm:t>
    </dgm:pt>
    <dgm:pt modelId="{265D550B-EBCB-40E6-9B3E-EEFD9C127B20}" type="parTrans" cxnId="{4311402B-5F7D-47A9-A40E-B16AAAF3DB07}">
      <dgm:prSet/>
      <dgm:spPr/>
      <dgm:t>
        <a:bodyPr/>
        <a:lstStyle/>
        <a:p>
          <a:endParaRPr lang="en-US"/>
        </a:p>
      </dgm:t>
    </dgm:pt>
    <dgm:pt modelId="{8DFBB2B2-BF24-49FD-83AF-54D9371283E3}" type="sibTrans" cxnId="{4311402B-5F7D-47A9-A40E-B16AAAF3DB07}">
      <dgm:prSet/>
      <dgm:spPr/>
      <dgm:t>
        <a:bodyPr/>
        <a:lstStyle/>
        <a:p>
          <a:endParaRPr lang="en-US"/>
        </a:p>
      </dgm:t>
    </dgm:pt>
    <dgm:pt modelId="{B38B310F-4B8E-449F-AA9E-019425D58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Higher future consumption totals</a:t>
          </a:r>
          <a:endParaRPr lang="en-US" dirty="0"/>
        </a:p>
      </dgm:t>
    </dgm:pt>
    <dgm:pt modelId="{BA7C96DD-6B1E-4028-9EAB-D5204C7E83B2}" type="parTrans" cxnId="{F8E1663A-1108-476A-A63A-0DAD8CF9A87A}">
      <dgm:prSet/>
      <dgm:spPr/>
      <dgm:t>
        <a:bodyPr/>
        <a:lstStyle/>
        <a:p>
          <a:endParaRPr lang="en-US"/>
        </a:p>
      </dgm:t>
    </dgm:pt>
    <dgm:pt modelId="{E058A6C7-28A3-4278-8AFE-7F0425D0E848}" type="sibTrans" cxnId="{F8E1663A-1108-476A-A63A-0DAD8CF9A87A}">
      <dgm:prSet/>
      <dgm:spPr/>
      <dgm:t>
        <a:bodyPr/>
        <a:lstStyle/>
        <a:p>
          <a:endParaRPr lang="en-US"/>
        </a:p>
      </dgm:t>
    </dgm:pt>
    <dgm:pt modelId="{B37D614F-77DA-4373-84A5-F691E233BBDC}">
      <dgm:prSet/>
      <dgm:spPr/>
      <dgm:t>
        <a:bodyPr/>
        <a:lstStyle/>
        <a:p>
          <a:r>
            <a:rPr lang="en-US" baseline="0" dirty="0"/>
            <a:t>Any increase will fund reserves and ultimately future capital </a:t>
          </a:r>
          <a:endParaRPr lang="en-US" dirty="0"/>
        </a:p>
      </dgm:t>
    </dgm:pt>
    <dgm:pt modelId="{C446EE5E-415D-4325-84BE-F10A6CA48189}" type="parTrans" cxnId="{60CE0F84-6788-4A78-8462-5777699D03A0}">
      <dgm:prSet/>
      <dgm:spPr/>
      <dgm:t>
        <a:bodyPr/>
        <a:lstStyle/>
        <a:p>
          <a:endParaRPr lang="en-US"/>
        </a:p>
      </dgm:t>
    </dgm:pt>
    <dgm:pt modelId="{B801638E-E9E1-4FD3-89DB-8D69A2F7B38D}" type="sibTrans" cxnId="{60CE0F84-6788-4A78-8462-5777699D03A0}">
      <dgm:prSet/>
      <dgm:spPr/>
      <dgm:t>
        <a:bodyPr/>
        <a:lstStyle/>
        <a:p>
          <a:endParaRPr lang="en-US"/>
        </a:p>
      </dgm:t>
    </dgm:pt>
    <dgm:pt modelId="{C6CAF58B-6079-42F4-9023-AADE81F594FE}" type="pres">
      <dgm:prSet presAssocID="{70533A7C-8746-4F54-8DEC-60A5D6079A34}" presName="Name0" presStyleCnt="0">
        <dgm:presLayoutVars>
          <dgm:dir/>
          <dgm:animLvl val="lvl"/>
          <dgm:resizeHandles val="exact"/>
        </dgm:presLayoutVars>
      </dgm:prSet>
      <dgm:spPr/>
    </dgm:pt>
    <dgm:pt modelId="{E004220F-75E6-4C15-A9CE-872190A3AD6E}" type="pres">
      <dgm:prSet presAssocID="{C4C3EC6D-2788-4FF0-B36C-F75EA78430E9}" presName="composite" presStyleCnt="0"/>
      <dgm:spPr/>
    </dgm:pt>
    <dgm:pt modelId="{EC6FDB84-F095-4334-B56E-9D9AB2458D12}" type="pres">
      <dgm:prSet presAssocID="{C4C3EC6D-2788-4FF0-B36C-F75EA78430E9}" presName="parTx" presStyleLbl="alignNode1" presStyleIdx="0" presStyleCnt="3">
        <dgm:presLayoutVars>
          <dgm:chMax val="0"/>
          <dgm:chPref val="0"/>
        </dgm:presLayoutVars>
      </dgm:prSet>
      <dgm:spPr/>
    </dgm:pt>
    <dgm:pt modelId="{C262A39F-8338-4BD9-9CE6-6E5072AFA6BC}" type="pres">
      <dgm:prSet presAssocID="{C4C3EC6D-2788-4FF0-B36C-F75EA78430E9}" presName="desTx" presStyleLbl="alignAccFollowNode1" presStyleIdx="0" presStyleCnt="3" custLinFactNeighborX="-856" custLinFactNeighborY="0">
        <dgm:presLayoutVars/>
      </dgm:prSet>
      <dgm:spPr/>
    </dgm:pt>
    <dgm:pt modelId="{E1AEFA30-F2A6-4071-9DDB-A40ABBD58215}" type="pres">
      <dgm:prSet presAssocID="{AED45557-213C-4635-A123-BA99AB5ACBA1}" presName="space" presStyleCnt="0"/>
      <dgm:spPr/>
    </dgm:pt>
    <dgm:pt modelId="{79FB4168-1AC8-4EF1-B7FD-091BB14DD170}" type="pres">
      <dgm:prSet presAssocID="{3F95D092-673A-46FF-9A55-F812C9EE05F3}" presName="composite" presStyleCnt="0"/>
      <dgm:spPr/>
    </dgm:pt>
    <dgm:pt modelId="{FBEE8EE8-1249-42C7-B9F1-98B062EE4A37}" type="pres">
      <dgm:prSet presAssocID="{3F95D092-673A-46FF-9A55-F812C9EE05F3}" presName="parTx" presStyleLbl="alignNode1" presStyleIdx="1" presStyleCnt="3">
        <dgm:presLayoutVars>
          <dgm:chMax val="0"/>
          <dgm:chPref val="0"/>
        </dgm:presLayoutVars>
      </dgm:prSet>
      <dgm:spPr/>
    </dgm:pt>
    <dgm:pt modelId="{06BECBB0-82EC-4AB7-8F48-275B930F09E6}" type="pres">
      <dgm:prSet presAssocID="{3F95D092-673A-46FF-9A55-F812C9EE05F3}" presName="desTx" presStyleLbl="alignAccFollowNode1" presStyleIdx="1" presStyleCnt="3" custScaleX="110152">
        <dgm:presLayoutVars/>
      </dgm:prSet>
      <dgm:spPr/>
    </dgm:pt>
    <dgm:pt modelId="{26D96DF8-5E64-4871-AE44-9425395C0B14}" type="pres">
      <dgm:prSet presAssocID="{E997C239-7E1C-423C-B6EE-165304CEAE38}" presName="space" presStyleCnt="0"/>
      <dgm:spPr/>
    </dgm:pt>
    <dgm:pt modelId="{F73E70D1-707F-4409-A195-D65F4F38EDC9}" type="pres">
      <dgm:prSet presAssocID="{B38B310F-4B8E-449F-AA9E-019425D588DC}" presName="composite" presStyleCnt="0"/>
      <dgm:spPr/>
    </dgm:pt>
    <dgm:pt modelId="{962170BE-7F8D-49C6-B660-C7C153149FD3}" type="pres">
      <dgm:prSet presAssocID="{B38B310F-4B8E-449F-AA9E-019425D588DC}" presName="parTx" presStyleLbl="alignNode1" presStyleIdx="2" presStyleCnt="3">
        <dgm:presLayoutVars>
          <dgm:chMax val="0"/>
          <dgm:chPref val="0"/>
        </dgm:presLayoutVars>
      </dgm:prSet>
      <dgm:spPr/>
    </dgm:pt>
    <dgm:pt modelId="{1675E50D-F169-4AF1-A07C-113A0BD701A3}" type="pres">
      <dgm:prSet presAssocID="{B38B310F-4B8E-449F-AA9E-019425D588DC}" presName="desTx" presStyleLbl="alignAccFollowNode1" presStyleIdx="2" presStyleCnt="3">
        <dgm:presLayoutVars/>
      </dgm:prSet>
      <dgm:spPr/>
    </dgm:pt>
  </dgm:ptLst>
  <dgm:cxnLst>
    <dgm:cxn modelId="{56210024-28B8-48B4-85C6-AE41C7A6A6D7}" type="presOf" srcId="{70533A7C-8746-4F54-8DEC-60A5D6079A34}" destId="{C6CAF58B-6079-42F4-9023-AADE81F594FE}" srcOrd="0" destOrd="0" presId="urn:microsoft.com/office/officeart/2016/7/layout/ChevronBlockProcess"/>
    <dgm:cxn modelId="{4311402B-5F7D-47A9-A40E-B16AAAF3DB07}" srcId="{3F95D092-673A-46FF-9A55-F812C9EE05F3}" destId="{5A181B44-E674-42E3-A0CC-BB0C8DF46BBD}" srcOrd="0" destOrd="0" parTransId="{265D550B-EBCB-40E6-9B3E-EEFD9C127B20}" sibTransId="{8DFBB2B2-BF24-49FD-83AF-54D9371283E3}"/>
    <dgm:cxn modelId="{F8E1663A-1108-476A-A63A-0DAD8CF9A87A}" srcId="{70533A7C-8746-4F54-8DEC-60A5D6079A34}" destId="{B38B310F-4B8E-449F-AA9E-019425D588DC}" srcOrd="2" destOrd="0" parTransId="{BA7C96DD-6B1E-4028-9EAB-D5204C7E83B2}" sibTransId="{E058A6C7-28A3-4278-8AFE-7F0425D0E848}"/>
    <dgm:cxn modelId="{1D776173-4DBB-47FA-9165-8812AB885E31}" type="presOf" srcId="{C4C3EC6D-2788-4FF0-B36C-F75EA78430E9}" destId="{EC6FDB84-F095-4334-B56E-9D9AB2458D12}" srcOrd="0" destOrd="0" presId="urn:microsoft.com/office/officeart/2016/7/layout/ChevronBlockProcess"/>
    <dgm:cxn modelId="{0F56B682-BC94-4CC5-ACE8-CF47EA18FB11}" srcId="{C4C3EC6D-2788-4FF0-B36C-F75EA78430E9}" destId="{7DAC3C67-9AF5-4DBE-9F49-9771EB1F05CE}" srcOrd="0" destOrd="0" parTransId="{999E0857-0594-49D9-9FBD-2F92590EAD66}" sibTransId="{350F718A-CFCA-4073-A810-8F54163D40AE}"/>
    <dgm:cxn modelId="{60CE0F84-6788-4A78-8462-5777699D03A0}" srcId="{B38B310F-4B8E-449F-AA9E-019425D588DC}" destId="{B37D614F-77DA-4373-84A5-F691E233BBDC}" srcOrd="0" destOrd="0" parTransId="{C446EE5E-415D-4325-84BE-F10A6CA48189}" sibTransId="{B801638E-E9E1-4FD3-89DB-8D69A2F7B38D}"/>
    <dgm:cxn modelId="{236B6AA3-2A89-4BE1-B311-3E66114B72F2}" type="presOf" srcId="{5A181B44-E674-42E3-A0CC-BB0C8DF46BBD}" destId="{06BECBB0-82EC-4AB7-8F48-275B930F09E6}" srcOrd="0" destOrd="0" presId="urn:microsoft.com/office/officeart/2016/7/layout/ChevronBlockProcess"/>
    <dgm:cxn modelId="{DE7CA5A4-299A-4B0D-A360-DDF0778D1307}" type="presOf" srcId="{7DAC3C67-9AF5-4DBE-9F49-9771EB1F05CE}" destId="{C262A39F-8338-4BD9-9CE6-6E5072AFA6BC}" srcOrd="0" destOrd="0" presId="urn:microsoft.com/office/officeart/2016/7/layout/ChevronBlockProcess"/>
    <dgm:cxn modelId="{A31BC2A5-742B-4DEF-AD7D-3B510C25202F}" srcId="{70533A7C-8746-4F54-8DEC-60A5D6079A34}" destId="{3F95D092-673A-46FF-9A55-F812C9EE05F3}" srcOrd="1" destOrd="0" parTransId="{3A03142F-A01E-42F6-817B-6271828CBCC3}" sibTransId="{E997C239-7E1C-423C-B6EE-165304CEAE38}"/>
    <dgm:cxn modelId="{D5CF88B9-7C47-4E9B-987F-034E50536265}" type="presOf" srcId="{B38B310F-4B8E-449F-AA9E-019425D588DC}" destId="{962170BE-7F8D-49C6-B660-C7C153149FD3}" srcOrd="0" destOrd="0" presId="urn:microsoft.com/office/officeart/2016/7/layout/ChevronBlockProcess"/>
    <dgm:cxn modelId="{001463C5-0128-4955-955C-0C1FF716D445}" srcId="{70533A7C-8746-4F54-8DEC-60A5D6079A34}" destId="{C4C3EC6D-2788-4FF0-B36C-F75EA78430E9}" srcOrd="0" destOrd="0" parTransId="{4C527A77-70DC-456E-AA30-BEA3B0A24A88}" sibTransId="{AED45557-213C-4635-A123-BA99AB5ACBA1}"/>
    <dgm:cxn modelId="{341B20C6-0E4C-4F2D-B7EC-82F8AA1C4B0A}" type="presOf" srcId="{B37D614F-77DA-4373-84A5-F691E233BBDC}" destId="{1675E50D-F169-4AF1-A07C-113A0BD701A3}" srcOrd="0" destOrd="0" presId="urn:microsoft.com/office/officeart/2016/7/layout/ChevronBlockProcess"/>
    <dgm:cxn modelId="{B19E62E1-BC65-466A-8DF4-73E9ECC38CA0}" type="presOf" srcId="{3F95D092-673A-46FF-9A55-F812C9EE05F3}" destId="{FBEE8EE8-1249-42C7-B9F1-98B062EE4A37}" srcOrd="0" destOrd="0" presId="urn:microsoft.com/office/officeart/2016/7/layout/ChevronBlockProcess"/>
    <dgm:cxn modelId="{8177A2DF-EF83-485B-8FA1-E966A3F98C36}" type="presParOf" srcId="{C6CAF58B-6079-42F4-9023-AADE81F594FE}" destId="{E004220F-75E6-4C15-A9CE-872190A3AD6E}" srcOrd="0" destOrd="0" presId="urn:microsoft.com/office/officeart/2016/7/layout/ChevronBlockProcess"/>
    <dgm:cxn modelId="{FCB7683A-6C4B-447F-8AA0-AECC3C33CEC4}" type="presParOf" srcId="{E004220F-75E6-4C15-A9CE-872190A3AD6E}" destId="{EC6FDB84-F095-4334-B56E-9D9AB2458D12}" srcOrd="0" destOrd="0" presId="urn:microsoft.com/office/officeart/2016/7/layout/ChevronBlockProcess"/>
    <dgm:cxn modelId="{63D4AE5B-143A-41E7-9DE5-95CB0B44AD72}" type="presParOf" srcId="{E004220F-75E6-4C15-A9CE-872190A3AD6E}" destId="{C262A39F-8338-4BD9-9CE6-6E5072AFA6BC}" srcOrd="1" destOrd="0" presId="urn:microsoft.com/office/officeart/2016/7/layout/ChevronBlockProcess"/>
    <dgm:cxn modelId="{E197EE9F-23A7-4FA2-816C-666341C1BA24}" type="presParOf" srcId="{C6CAF58B-6079-42F4-9023-AADE81F594FE}" destId="{E1AEFA30-F2A6-4071-9DDB-A40ABBD58215}" srcOrd="1" destOrd="0" presId="urn:microsoft.com/office/officeart/2016/7/layout/ChevronBlockProcess"/>
    <dgm:cxn modelId="{11EACE15-7EA1-439A-B3CF-92F5612BA56C}" type="presParOf" srcId="{C6CAF58B-6079-42F4-9023-AADE81F594FE}" destId="{79FB4168-1AC8-4EF1-B7FD-091BB14DD170}" srcOrd="2" destOrd="0" presId="urn:microsoft.com/office/officeart/2016/7/layout/ChevronBlockProcess"/>
    <dgm:cxn modelId="{695FD6C5-3797-4FC2-B41B-2A4147E2214E}" type="presParOf" srcId="{79FB4168-1AC8-4EF1-B7FD-091BB14DD170}" destId="{FBEE8EE8-1249-42C7-B9F1-98B062EE4A37}" srcOrd="0" destOrd="0" presId="urn:microsoft.com/office/officeart/2016/7/layout/ChevronBlockProcess"/>
    <dgm:cxn modelId="{ED706745-3E05-402C-ACEB-DC5D33BBD3D6}" type="presParOf" srcId="{79FB4168-1AC8-4EF1-B7FD-091BB14DD170}" destId="{06BECBB0-82EC-4AB7-8F48-275B930F09E6}" srcOrd="1" destOrd="0" presId="urn:microsoft.com/office/officeart/2016/7/layout/ChevronBlockProcess"/>
    <dgm:cxn modelId="{BD2BBEC7-C74E-4327-B825-3EBD606FA762}" type="presParOf" srcId="{C6CAF58B-6079-42F4-9023-AADE81F594FE}" destId="{26D96DF8-5E64-4871-AE44-9425395C0B14}" srcOrd="3" destOrd="0" presId="urn:microsoft.com/office/officeart/2016/7/layout/ChevronBlockProcess"/>
    <dgm:cxn modelId="{B89E9657-6D83-437F-ABC1-B6B72DF7EBEF}" type="presParOf" srcId="{C6CAF58B-6079-42F4-9023-AADE81F594FE}" destId="{F73E70D1-707F-4409-A195-D65F4F38EDC9}" srcOrd="4" destOrd="0" presId="urn:microsoft.com/office/officeart/2016/7/layout/ChevronBlockProcess"/>
    <dgm:cxn modelId="{27E6E779-5ADB-46F0-90AC-BE16C3093C31}" type="presParOf" srcId="{F73E70D1-707F-4409-A195-D65F4F38EDC9}" destId="{962170BE-7F8D-49C6-B660-C7C153149FD3}" srcOrd="0" destOrd="0" presId="urn:microsoft.com/office/officeart/2016/7/layout/ChevronBlockProcess"/>
    <dgm:cxn modelId="{AC94414B-EF8C-4F07-BC38-439B437ACB66}" type="presParOf" srcId="{F73E70D1-707F-4409-A195-D65F4F38EDC9}" destId="{1675E50D-F169-4AF1-A07C-113A0BD701A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7C1A4-536A-4218-97ED-77199DA645C1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EF613E-BF7A-4F87-B977-EB4D3E9ED87C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2,500 Cubic Feet Quarterly</a:t>
          </a:r>
        </a:p>
      </dgm:t>
    </dgm:pt>
    <dgm:pt modelId="{8B6FAFC6-AD78-4CC2-9471-A422A72742D2}" type="parTrans" cxnId="{AB7C60A2-1408-4A42-81E9-36115FDCAD2D}">
      <dgm:prSet/>
      <dgm:spPr/>
      <dgm:t>
        <a:bodyPr/>
        <a:lstStyle/>
        <a:p>
          <a:endParaRPr lang="en-US"/>
        </a:p>
      </dgm:t>
    </dgm:pt>
    <dgm:pt modelId="{EF77947D-44AE-4A0D-B46A-0D0125418609}" type="sibTrans" cxnId="{AB7C60A2-1408-4A42-81E9-36115FDCAD2D}">
      <dgm:prSet/>
      <dgm:spPr/>
      <dgm:t>
        <a:bodyPr/>
        <a:lstStyle/>
        <a:p>
          <a:endParaRPr lang="en-US"/>
        </a:p>
      </dgm:t>
    </dgm:pt>
    <dgm:pt modelId="{88A03AC9-C0D4-411A-958A-0EE1CA40323E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Current Bill: $504.10</a:t>
          </a:r>
        </a:p>
      </dgm:t>
    </dgm:pt>
    <dgm:pt modelId="{47FE2CC9-D1D7-4872-88BD-374731A86F92}" type="parTrans" cxnId="{49CA2954-38C0-4D56-82EB-78AEC9172CFA}">
      <dgm:prSet/>
      <dgm:spPr/>
      <dgm:t>
        <a:bodyPr/>
        <a:lstStyle/>
        <a:p>
          <a:endParaRPr lang="en-US"/>
        </a:p>
      </dgm:t>
    </dgm:pt>
    <dgm:pt modelId="{876A440F-06ED-4324-8E2C-C555EC528593}" type="sibTrans" cxnId="{49CA2954-38C0-4D56-82EB-78AEC9172CFA}">
      <dgm:prSet/>
      <dgm:spPr/>
      <dgm:t>
        <a:bodyPr/>
        <a:lstStyle/>
        <a:p>
          <a:endParaRPr lang="en-US"/>
        </a:p>
      </dgm:t>
    </dgm:pt>
    <dgm:pt modelId="{422F3404-4305-4EB8-868E-1441CAD67B1F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Proposed Rates: $522.05</a:t>
          </a:r>
        </a:p>
      </dgm:t>
    </dgm:pt>
    <dgm:pt modelId="{7376BACA-1687-4348-897C-247A608F22C8}" type="parTrans" cxnId="{9A532F80-B10E-4992-8A7A-C1AB4E4F2605}">
      <dgm:prSet/>
      <dgm:spPr/>
      <dgm:t>
        <a:bodyPr/>
        <a:lstStyle/>
        <a:p>
          <a:endParaRPr lang="en-US"/>
        </a:p>
      </dgm:t>
    </dgm:pt>
    <dgm:pt modelId="{2B903F8F-190F-488B-BB41-CB0AE8E73731}" type="sibTrans" cxnId="{9A532F80-B10E-4992-8A7A-C1AB4E4F2605}">
      <dgm:prSet/>
      <dgm:spPr/>
      <dgm:t>
        <a:bodyPr/>
        <a:lstStyle/>
        <a:p>
          <a:endParaRPr lang="en-US"/>
        </a:p>
      </dgm:t>
    </dgm:pt>
    <dgm:pt modelId="{CCAE469F-9B85-4282-A571-D77DFCC83C02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Quarterly Increase $17.95, 3.56%</a:t>
          </a:r>
        </a:p>
      </dgm:t>
    </dgm:pt>
    <dgm:pt modelId="{AD27D86F-6A1E-43FA-BCC9-5B7B63594EBA}" type="parTrans" cxnId="{240452FA-3558-43F0-BD69-6E22E103C472}">
      <dgm:prSet/>
      <dgm:spPr/>
      <dgm:t>
        <a:bodyPr/>
        <a:lstStyle/>
        <a:p>
          <a:endParaRPr lang="en-US"/>
        </a:p>
      </dgm:t>
    </dgm:pt>
    <dgm:pt modelId="{D01BFD05-0A0C-4FEB-8A04-822371D351A2}" type="sibTrans" cxnId="{240452FA-3558-43F0-BD69-6E22E103C472}">
      <dgm:prSet/>
      <dgm:spPr/>
      <dgm:t>
        <a:bodyPr/>
        <a:lstStyle/>
        <a:p>
          <a:endParaRPr lang="en-US"/>
        </a:p>
      </dgm:t>
    </dgm:pt>
    <dgm:pt modelId="{C4E1D89A-70F7-4F18-B6E7-D47271156810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</a:rPr>
            <a:t>Yearly Increase $71.80</a:t>
          </a:r>
        </a:p>
      </dgm:t>
    </dgm:pt>
    <dgm:pt modelId="{9D45C516-BF71-4347-A800-13F52DECBAEC}" type="parTrans" cxnId="{32101EA2-309E-4A75-8E91-C5CD11857591}">
      <dgm:prSet/>
      <dgm:spPr/>
      <dgm:t>
        <a:bodyPr/>
        <a:lstStyle/>
        <a:p>
          <a:endParaRPr lang="en-US"/>
        </a:p>
      </dgm:t>
    </dgm:pt>
    <dgm:pt modelId="{ACB43F99-CBAF-4B76-9439-8D3D9AD717FC}" type="sibTrans" cxnId="{32101EA2-309E-4A75-8E91-C5CD11857591}">
      <dgm:prSet/>
      <dgm:spPr/>
      <dgm:t>
        <a:bodyPr/>
        <a:lstStyle/>
        <a:p>
          <a:endParaRPr lang="en-US"/>
        </a:p>
      </dgm:t>
    </dgm:pt>
    <dgm:pt modelId="{C21306C5-D89B-4611-9F6E-97B110AC1A0C}" type="pres">
      <dgm:prSet presAssocID="{F5C7C1A4-536A-4218-97ED-77199DA645C1}" presName="cycle" presStyleCnt="0">
        <dgm:presLayoutVars>
          <dgm:dir/>
          <dgm:resizeHandles val="exact"/>
        </dgm:presLayoutVars>
      </dgm:prSet>
      <dgm:spPr/>
    </dgm:pt>
    <dgm:pt modelId="{A2FE710D-E200-442A-9F77-DD9A7D6E6AAD}" type="pres">
      <dgm:prSet presAssocID="{E6EF613E-BF7A-4F87-B977-EB4D3E9ED87C}" presName="dummy" presStyleCnt="0"/>
      <dgm:spPr/>
    </dgm:pt>
    <dgm:pt modelId="{4061FC73-38C6-4C67-A3F4-D10DD5568032}" type="pres">
      <dgm:prSet presAssocID="{E6EF613E-BF7A-4F87-B977-EB4D3E9ED87C}" presName="node" presStyleLbl="revTx" presStyleIdx="0" presStyleCnt="5">
        <dgm:presLayoutVars>
          <dgm:bulletEnabled val="1"/>
        </dgm:presLayoutVars>
      </dgm:prSet>
      <dgm:spPr/>
    </dgm:pt>
    <dgm:pt modelId="{0F7B510F-33D7-4A55-B44E-471D18E3D588}" type="pres">
      <dgm:prSet presAssocID="{EF77947D-44AE-4A0D-B46A-0D0125418609}" presName="sibTrans" presStyleLbl="node1" presStyleIdx="0" presStyleCnt="5" custScaleX="98512"/>
      <dgm:spPr/>
    </dgm:pt>
    <dgm:pt modelId="{5BD5FE6D-2596-4590-A800-54D17DB6B601}" type="pres">
      <dgm:prSet presAssocID="{88A03AC9-C0D4-411A-958A-0EE1CA40323E}" presName="dummy" presStyleCnt="0"/>
      <dgm:spPr/>
    </dgm:pt>
    <dgm:pt modelId="{7DC92D6A-FF7D-4964-9DB5-90E3EAD006D2}" type="pres">
      <dgm:prSet presAssocID="{88A03AC9-C0D4-411A-958A-0EE1CA40323E}" presName="node" presStyleLbl="revTx" presStyleIdx="1" presStyleCnt="5">
        <dgm:presLayoutVars>
          <dgm:bulletEnabled val="1"/>
        </dgm:presLayoutVars>
      </dgm:prSet>
      <dgm:spPr/>
    </dgm:pt>
    <dgm:pt modelId="{32D83D74-D346-47A6-A759-AEF77CE40CEC}" type="pres">
      <dgm:prSet presAssocID="{876A440F-06ED-4324-8E2C-C555EC528593}" presName="sibTrans" presStyleLbl="node1" presStyleIdx="1" presStyleCnt="5" custScaleX="120132" custScaleY="105975"/>
      <dgm:spPr/>
    </dgm:pt>
    <dgm:pt modelId="{06202606-E264-4D01-9EBF-D4012B88C68D}" type="pres">
      <dgm:prSet presAssocID="{422F3404-4305-4EB8-868E-1441CAD67B1F}" presName="dummy" presStyleCnt="0"/>
      <dgm:spPr/>
    </dgm:pt>
    <dgm:pt modelId="{0B4C3E4D-E922-4E65-B70D-123ABD1A4A5E}" type="pres">
      <dgm:prSet presAssocID="{422F3404-4305-4EB8-868E-1441CAD67B1F}" presName="node" presStyleLbl="revTx" presStyleIdx="2" presStyleCnt="5" custScaleX="119260">
        <dgm:presLayoutVars>
          <dgm:bulletEnabled val="1"/>
        </dgm:presLayoutVars>
      </dgm:prSet>
      <dgm:spPr/>
    </dgm:pt>
    <dgm:pt modelId="{1755BD6E-D729-4057-814E-DCBA486684B3}" type="pres">
      <dgm:prSet presAssocID="{2B903F8F-190F-488B-BB41-CB0AE8E73731}" presName="sibTrans" presStyleLbl="node1" presStyleIdx="2" presStyleCnt="5" custScaleX="118973" custScaleY="97869"/>
      <dgm:spPr/>
    </dgm:pt>
    <dgm:pt modelId="{6E6D305B-BAEC-4296-81FE-51C99773B6FD}" type="pres">
      <dgm:prSet presAssocID="{CCAE469F-9B85-4282-A571-D77DFCC83C02}" presName="dummy" presStyleCnt="0"/>
      <dgm:spPr/>
    </dgm:pt>
    <dgm:pt modelId="{768A0048-4B97-4F9E-A943-24EC96CF1E4E}" type="pres">
      <dgm:prSet presAssocID="{CCAE469F-9B85-4282-A571-D77DFCC83C02}" presName="node" presStyleLbl="revTx" presStyleIdx="3" presStyleCnt="5">
        <dgm:presLayoutVars>
          <dgm:bulletEnabled val="1"/>
        </dgm:presLayoutVars>
      </dgm:prSet>
      <dgm:spPr/>
    </dgm:pt>
    <dgm:pt modelId="{50505250-16B2-451B-90F4-DB9C73A5BEA9}" type="pres">
      <dgm:prSet presAssocID="{D01BFD05-0A0C-4FEB-8A04-822371D351A2}" presName="sibTrans" presStyleLbl="node1" presStyleIdx="3" presStyleCnt="5"/>
      <dgm:spPr/>
    </dgm:pt>
    <dgm:pt modelId="{0CFE0243-0EC6-4B7B-BCCD-9D5E6C507F07}" type="pres">
      <dgm:prSet presAssocID="{C4E1D89A-70F7-4F18-B6E7-D47271156810}" presName="dummy" presStyleCnt="0"/>
      <dgm:spPr/>
    </dgm:pt>
    <dgm:pt modelId="{77C7A41B-8541-440E-BC3B-CCC344B0B5B2}" type="pres">
      <dgm:prSet presAssocID="{C4E1D89A-70F7-4F18-B6E7-D47271156810}" presName="node" presStyleLbl="revTx" presStyleIdx="4" presStyleCnt="5" custScaleX="159126">
        <dgm:presLayoutVars>
          <dgm:bulletEnabled val="1"/>
        </dgm:presLayoutVars>
      </dgm:prSet>
      <dgm:spPr/>
    </dgm:pt>
    <dgm:pt modelId="{212950A0-206F-419E-A799-559E27C964AF}" type="pres">
      <dgm:prSet presAssocID="{ACB43F99-CBAF-4B76-9439-8D3D9AD717FC}" presName="sibTrans" presStyleLbl="node1" presStyleIdx="4" presStyleCnt="5" custLinFactNeighborX="-3585" custLinFactNeighborY="1985"/>
      <dgm:spPr/>
    </dgm:pt>
  </dgm:ptLst>
  <dgm:cxnLst>
    <dgm:cxn modelId="{3C745C0B-E133-46D9-94FF-122F2ABA5BAE}" type="presOf" srcId="{C4E1D89A-70F7-4F18-B6E7-D47271156810}" destId="{77C7A41B-8541-440E-BC3B-CCC344B0B5B2}" srcOrd="0" destOrd="0" presId="urn:microsoft.com/office/officeart/2005/8/layout/cycle1"/>
    <dgm:cxn modelId="{58636120-B958-4AD3-8A31-5D881D59ACD9}" type="presOf" srcId="{ACB43F99-CBAF-4B76-9439-8D3D9AD717FC}" destId="{212950A0-206F-419E-A799-559E27C964AF}" srcOrd="0" destOrd="0" presId="urn:microsoft.com/office/officeart/2005/8/layout/cycle1"/>
    <dgm:cxn modelId="{53C86146-61B1-4299-B908-84D1B049848A}" type="presOf" srcId="{88A03AC9-C0D4-411A-958A-0EE1CA40323E}" destId="{7DC92D6A-FF7D-4964-9DB5-90E3EAD006D2}" srcOrd="0" destOrd="0" presId="urn:microsoft.com/office/officeart/2005/8/layout/cycle1"/>
    <dgm:cxn modelId="{8A572849-9941-4E67-9301-C7E2F4AA3110}" type="presOf" srcId="{E6EF613E-BF7A-4F87-B977-EB4D3E9ED87C}" destId="{4061FC73-38C6-4C67-A3F4-D10DD5568032}" srcOrd="0" destOrd="0" presId="urn:microsoft.com/office/officeart/2005/8/layout/cycle1"/>
    <dgm:cxn modelId="{49CA2954-38C0-4D56-82EB-78AEC9172CFA}" srcId="{F5C7C1A4-536A-4218-97ED-77199DA645C1}" destId="{88A03AC9-C0D4-411A-958A-0EE1CA40323E}" srcOrd="1" destOrd="0" parTransId="{47FE2CC9-D1D7-4872-88BD-374731A86F92}" sibTransId="{876A440F-06ED-4324-8E2C-C555EC528593}"/>
    <dgm:cxn modelId="{72FE8E79-39AA-456A-A3AF-AA53050A1B7A}" type="presOf" srcId="{F5C7C1A4-536A-4218-97ED-77199DA645C1}" destId="{C21306C5-D89B-4611-9F6E-97B110AC1A0C}" srcOrd="0" destOrd="0" presId="urn:microsoft.com/office/officeart/2005/8/layout/cycle1"/>
    <dgm:cxn modelId="{79F9E27A-B3E7-4DB7-B86E-5DA0056AB8B6}" type="presOf" srcId="{2B903F8F-190F-488B-BB41-CB0AE8E73731}" destId="{1755BD6E-D729-4057-814E-DCBA486684B3}" srcOrd="0" destOrd="0" presId="urn:microsoft.com/office/officeart/2005/8/layout/cycle1"/>
    <dgm:cxn modelId="{9A532F80-B10E-4992-8A7A-C1AB4E4F2605}" srcId="{F5C7C1A4-536A-4218-97ED-77199DA645C1}" destId="{422F3404-4305-4EB8-868E-1441CAD67B1F}" srcOrd="2" destOrd="0" parTransId="{7376BACA-1687-4348-897C-247A608F22C8}" sibTransId="{2B903F8F-190F-488B-BB41-CB0AE8E73731}"/>
    <dgm:cxn modelId="{5C0FFC8B-3862-4FB0-B686-67DAC18609F4}" type="presOf" srcId="{422F3404-4305-4EB8-868E-1441CAD67B1F}" destId="{0B4C3E4D-E922-4E65-B70D-123ABD1A4A5E}" srcOrd="0" destOrd="0" presId="urn:microsoft.com/office/officeart/2005/8/layout/cycle1"/>
    <dgm:cxn modelId="{18B21D9D-D026-420D-BE54-0DFF504288AE}" type="presOf" srcId="{CCAE469F-9B85-4282-A571-D77DFCC83C02}" destId="{768A0048-4B97-4F9E-A943-24EC96CF1E4E}" srcOrd="0" destOrd="0" presId="urn:microsoft.com/office/officeart/2005/8/layout/cycle1"/>
    <dgm:cxn modelId="{32101EA2-309E-4A75-8E91-C5CD11857591}" srcId="{F5C7C1A4-536A-4218-97ED-77199DA645C1}" destId="{C4E1D89A-70F7-4F18-B6E7-D47271156810}" srcOrd="4" destOrd="0" parTransId="{9D45C516-BF71-4347-A800-13F52DECBAEC}" sibTransId="{ACB43F99-CBAF-4B76-9439-8D3D9AD717FC}"/>
    <dgm:cxn modelId="{AB7C60A2-1408-4A42-81E9-36115FDCAD2D}" srcId="{F5C7C1A4-536A-4218-97ED-77199DA645C1}" destId="{E6EF613E-BF7A-4F87-B977-EB4D3E9ED87C}" srcOrd="0" destOrd="0" parTransId="{8B6FAFC6-AD78-4CC2-9471-A422A72742D2}" sibTransId="{EF77947D-44AE-4A0D-B46A-0D0125418609}"/>
    <dgm:cxn modelId="{3072A9BF-507A-41D4-8D32-41FFD81AF748}" type="presOf" srcId="{D01BFD05-0A0C-4FEB-8A04-822371D351A2}" destId="{50505250-16B2-451B-90F4-DB9C73A5BEA9}" srcOrd="0" destOrd="0" presId="urn:microsoft.com/office/officeart/2005/8/layout/cycle1"/>
    <dgm:cxn modelId="{44375FCD-2391-4A28-A742-D1B358157A21}" type="presOf" srcId="{876A440F-06ED-4324-8E2C-C555EC528593}" destId="{32D83D74-D346-47A6-A759-AEF77CE40CEC}" srcOrd="0" destOrd="0" presId="urn:microsoft.com/office/officeart/2005/8/layout/cycle1"/>
    <dgm:cxn modelId="{89D316D2-6EC9-4DDE-90E8-9F920CCB107C}" type="presOf" srcId="{EF77947D-44AE-4A0D-B46A-0D0125418609}" destId="{0F7B510F-33D7-4A55-B44E-471D18E3D588}" srcOrd="0" destOrd="0" presId="urn:microsoft.com/office/officeart/2005/8/layout/cycle1"/>
    <dgm:cxn modelId="{240452FA-3558-43F0-BD69-6E22E103C472}" srcId="{F5C7C1A4-536A-4218-97ED-77199DA645C1}" destId="{CCAE469F-9B85-4282-A571-D77DFCC83C02}" srcOrd="3" destOrd="0" parTransId="{AD27D86F-6A1E-43FA-BCC9-5B7B63594EBA}" sibTransId="{D01BFD05-0A0C-4FEB-8A04-822371D351A2}"/>
    <dgm:cxn modelId="{38CAE07D-7F5B-4771-8A1E-70C786ED2A77}" type="presParOf" srcId="{C21306C5-D89B-4611-9F6E-97B110AC1A0C}" destId="{A2FE710D-E200-442A-9F77-DD9A7D6E6AAD}" srcOrd="0" destOrd="0" presId="urn:microsoft.com/office/officeart/2005/8/layout/cycle1"/>
    <dgm:cxn modelId="{951503CB-E5BC-47A2-8F0C-5C32E2A1F507}" type="presParOf" srcId="{C21306C5-D89B-4611-9F6E-97B110AC1A0C}" destId="{4061FC73-38C6-4C67-A3F4-D10DD5568032}" srcOrd="1" destOrd="0" presId="urn:microsoft.com/office/officeart/2005/8/layout/cycle1"/>
    <dgm:cxn modelId="{ACAC3A6B-67AC-4ADA-96A9-40637240B34D}" type="presParOf" srcId="{C21306C5-D89B-4611-9F6E-97B110AC1A0C}" destId="{0F7B510F-33D7-4A55-B44E-471D18E3D588}" srcOrd="2" destOrd="0" presId="urn:microsoft.com/office/officeart/2005/8/layout/cycle1"/>
    <dgm:cxn modelId="{E56AAEB7-4563-4A11-A994-8D53AB54FB8E}" type="presParOf" srcId="{C21306C5-D89B-4611-9F6E-97B110AC1A0C}" destId="{5BD5FE6D-2596-4590-A800-54D17DB6B601}" srcOrd="3" destOrd="0" presId="urn:microsoft.com/office/officeart/2005/8/layout/cycle1"/>
    <dgm:cxn modelId="{9299CB41-45F4-4AC7-8C3D-6F615364F073}" type="presParOf" srcId="{C21306C5-D89B-4611-9F6E-97B110AC1A0C}" destId="{7DC92D6A-FF7D-4964-9DB5-90E3EAD006D2}" srcOrd="4" destOrd="0" presId="urn:microsoft.com/office/officeart/2005/8/layout/cycle1"/>
    <dgm:cxn modelId="{FC3E2F99-65A0-4E58-8A22-873B60330000}" type="presParOf" srcId="{C21306C5-D89B-4611-9F6E-97B110AC1A0C}" destId="{32D83D74-D346-47A6-A759-AEF77CE40CEC}" srcOrd="5" destOrd="0" presId="urn:microsoft.com/office/officeart/2005/8/layout/cycle1"/>
    <dgm:cxn modelId="{F2D12B7D-1B77-4495-A456-715F46784517}" type="presParOf" srcId="{C21306C5-D89B-4611-9F6E-97B110AC1A0C}" destId="{06202606-E264-4D01-9EBF-D4012B88C68D}" srcOrd="6" destOrd="0" presId="urn:microsoft.com/office/officeart/2005/8/layout/cycle1"/>
    <dgm:cxn modelId="{956AF3A9-3F55-41D5-8B45-AD8EC50668DF}" type="presParOf" srcId="{C21306C5-D89B-4611-9F6E-97B110AC1A0C}" destId="{0B4C3E4D-E922-4E65-B70D-123ABD1A4A5E}" srcOrd="7" destOrd="0" presId="urn:microsoft.com/office/officeart/2005/8/layout/cycle1"/>
    <dgm:cxn modelId="{F73B2BB5-4F72-4DA0-96DD-D86A8E35D7D2}" type="presParOf" srcId="{C21306C5-D89B-4611-9F6E-97B110AC1A0C}" destId="{1755BD6E-D729-4057-814E-DCBA486684B3}" srcOrd="8" destOrd="0" presId="urn:microsoft.com/office/officeart/2005/8/layout/cycle1"/>
    <dgm:cxn modelId="{0BF00C66-1049-4C1E-A284-E95DF87D64D3}" type="presParOf" srcId="{C21306C5-D89B-4611-9F6E-97B110AC1A0C}" destId="{6E6D305B-BAEC-4296-81FE-51C99773B6FD}" srcOrd="9" destOrd="0" presId="urn:microsoft.com/office/officeart/2005/8/layout/cycle1"/>
    <dgm:cxn modelId="{1FF6C6B3-0ECE-496E-9157-3C5421BAC2E1}" type="presParOf" srcId="{C21306C5-D89B-4611-9F6E-97B110AC1A0C}" destId="{768A0048-4B97-4F9E-A943-24EC96CF1E4E}" srcOrd="10" destOrd="0" presId="urn:microsoft.com/office/officeart/2005/8/layout/cycle1"/>
    <dgm:cxn modelId="{D271C34A-B14A-4320-9169-0841907D0256}" type="presParOf" srcId="{C21306C5-D89B-4611-9F6E-97B110AC1A0C}" destId="{50505250-16B2-451B-90F4-DB9C73A5BEA9}" srcOrd="11" destOrd="0" presId="urn:microsoft.com/office/officeart/2005/8/layout/cycle1"/>
    <dgm:cxn modelId="{F7B5F929-7952-4D71-B87E-51F38A23CB4A}" type="presParOf" srcId="{C21306C5-D89B-4611-9F6E-97B110AC1A0C}" destId="{0CFE0243-0EC6-4B7B-BCCD-9D5E6C507F07}" srcOrd="12" destOrd="0" presId="urn:microsoft.com/office/officeart/2005/8/layout/cycle1"/>
    <dgm:cxn modelId="{99D5E2BC-51C5-4E24-B804-439D080A9814}" type="presParOf" srcId="{C21306C5-D89B-4611-9F6E-97B110AC1A0C}" destId="{77C7A41B-8541-440E-BC3B-CCC344B0B5B2}" srcOrd="13" destOrd="0" presId="urn:microsoft.com/office/officeart/2005/8/layout/cycle1"/>
    <dgm:cxn modelId="{DA8F8D47-B968-4A96-91B1-954FF282B4F9}" type="presParOf" srcId="{C21306C5-D89B-4611-9F6E-97B110AC1A0C}" destId="{212950A0-206F-419E-A799-559E27C964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C7C1A4-536A-4218-97ED-77199DA645C1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6EF613E-BF7A-4F87-B977-EB4D3E9ED87C}">
      <dgm:prSet custT="1"/>
      <dgm:spPr/>
      <dgm:t>
        <a:bodyPr/>
        <a:lstStyle/>
        <a:p>
          <a:r>
            <a:rPr lang="en-US" sz="1600"/>
            <a:t>2,500 Cubic Feet Quarterly</a:t>
          </a:r>
          <a:endParaRPr lang="en-US" sz="1600" dirty="0"/>
        </a:p>
      </dgm:t>
    </dgm:pt>
    <dgm:pt modelId="{8B6FAFC6-AD78-4CC2-9471-A422A72742D2}" type="parTrans" cxnId="{AB7C60A2-1408-4A42-81E9-36115FDCAD2D}">
      <dgm:prSet/>
      <dgm:spPr/>
      <dgm:t>
        <a:bodyPr/>
        <a:lstStyle/>
        <a:p>
          <a:endParaRPr lang="en-US"/>
        </a:p>
      </dgm:t>
    </dgm:pt>
    <dgm:pt modelId="{EF77947D-44AE-4A0D-B46A-0D0125418609}" type="sibTrans" cxnId="{AB7C60A2-1408-4A42-81E9-36115FDCAD2D}">
      <dgm:prSet/>
      <dgm:spPr/>
      <dgm:t>
        <a:bodyPr/>
        <a:lstStyle/>
        <a:p>
          <a:endParaRPr lang="en-US"/>
        </a:p>
      </dgm:t>
    </dgm:pt>
    <dgm:pt modelId="{88A03AC9-C0D4-411A-958A-0EE1CA40323E}">
      <dgm:prSet custT="1"/>
      <dgm:spPr/>
      <dgm:t>
        <a:bodyPr/>
        <a:lstStyle/>
        <a:p>
          <a:r>
            <a:rPr lang="en-US" sz="1600" dirty="0"/>
            <a:t>Current Bill: $504.10</a:t>
          </a:r>
        </a:p>
      </dgm:t>
    </dgm:pt>
    <dgm:pt modelId="{47FE2CC9-D1D7-4872-88BD-374731A86F92}" type="parTrans" cxnId="{49CA2954-38C0-4D56-82EB-78AEC9172CFA}">
      <dgm:prSet/>
      <dgm:spPr/>
      <dgm:t>
        <a:bodyPr/>
        <a:lstStyle/>
        <a:p>
          <a:endParaRPr lang="en-US"/>
        </a:p>
      </dgm:t>
    </dgm:pt>
    <dgm:pt modelId="{876A440F-06ED-4324-8E2C-C555EC528593}" type="sibTrans" cxnId="{49CA2954-38C0-4D56-82EB-78AEC9172CFA}">
      <dgm:prSet/>
      <dgm:spPr/>
      <dgm:t>
        <a:bodyPr/>
        <a:lstStyle/>
        <a:p>
          <a:endParaRPr lang="en-US"/>
        </a:p>
      </dgm:t>
    </dgm:pt>
    <dgm:pt modelId="{422F3404-4305-4EB8-868E-1441CAD67B1F}">
      <dgm:prSet custT="1"/>
      <dgm:spPr/>
      <dgm:t>
        <a:bodyPr/>
        <a:lstStyle/>
        <a:p>
          <a:r>
            <a:rPr lang="en-US" sz="1600" dirty="0"/>
            <a:t>Proposed Rates: $527.15</a:t>
          </a:r>
        </a:p>
      </dgm:t>
    </dgm:pt>
    <dgm:pt modelId="{7376BACA-1687-4348-897C-247A608F22C8}" type="parTrans" cxnId="{9A532F80-B10E-4992-8A7A-C1AB4E4F2605}">
      <dgm:prSet/>
      <dgm:spPr/>
      <dgm:t>
        <a:bodyPr/>
        <a:lstStyle/>
        <a:p>
          <a:endParaRPr lang="en-US"/>
        </a:p>
      </dgm:t>
    </dgm:pt>
    <dgm:pt modelId="{2B903F8F-190F-488B-BB41-CB0AE8E73731}" type="sibTrans" cxnId="{9A532F80-B10E-4992-8A7A-C1AB4E4F2605}">
      <dgm:prSet/>
      <dgm:spPr/>
      <dgm:t>
        <a:bodyPr/>
        <a:lstStyle/>
        <a:p>
          <a:endParaRPr lang="en-US"/>
        </a:p>
      </dgm:t>
    </dgm:pt>
    <dgm:pt modelId="{CCAE469F-9B85-4282-A571-D77DFCC83C02}">
      <dgm:prSet custT="1"/>
      <dgm:spPr/>
      <dgm:t>
        <a:bodyPr/>
        <a:lstStyle/>
        <a:p>
          <a:r>
            <a:rPr lang="en-US" sz="1600" dirty="0"/>
            <a:t>Quarterly Increase $23.05, 4.57%</a:t>
          </a:r>
        </a:p>
      </dgm:t>
    </dgm:pt>
    <dgm:pt modelId="{AD27D86F-6A1E-43FA-BCC9-5B7B63594EBA}" type="parTrans" cxnId="{240452FA-3558-43F0-BD69-6E22E103C472}">
      <dgm:prSet/>
      <dgm:spPr/>
      <dgm:t>
        <a:bodyPr/>
        <a:lstStyle/>
        <a:p>
          <a:endParaRPr lang="en-US"/>
        </a:p>
      </dgm:t>
    </dgm:pt>
    <dgm:pt modelId="{D01BFD05-0A0C-4FEB-8A04-822371D351A2}" type="sibTrans" cxnId="{240452FA-3558-43F0-BD69-6E22E103C472}">
      <dgm:prSet/>
      <dgm:spPr/>
      <dgm:t>
        <a:bodyPr/>
        <a:lstStyle/>
        <a:p>
          <a:endParaRPr lang="en-US"/>
        </a:p>
      </dgm:t>
    </dgm:pt>
    <dgm:pt modelId="{C4E1D89A-70F7-4F18-B6E7-D47271156810}">
      <dgm:prSet custT="1"/>
      <dgm:spPr/>
      <dgm:t>
        <a:bodyPr/>
        <a:lstStyle/>
        <a:p>
          <a:r>
            <a:rPr lang="en-US" sz="1600" dirty="0"/>
            <a:t>Yearly Increase $92.20</a:t>
          </a:r>
        </a:p>
      </dgm:t>
    </dgm:pt>
    <dgm:pt modelId="{9D45C516-BF71-4347-A800-13F52DECBAEC}" type="parTrans" cxnId="{32101EA2-309E-4A75-8E91-C5CD11857591}">
      <dgm:prSet/>
      <dgm:spPr/>
      <dgm:t>
        <a:bodyPr/>
        <a:lstStyle/>
        <a:p>
          <a:endParaRPr lang="en-US"/>
        </a:p>
      </dgm:t>
    </dgm:pt>
    <dgm:pt modelId="{ACB43F99-CBAF-4B76-9439-8D3D9AD717FC}" type="sibTrans" cxnId="{32101EA2-309E-4A75-8E91-C5CD11857591}">
      <dgm:prSet/>
      <dgm:spPr/>
      <dgm:t>
        <a:bodyPr/>
        <a:lstStyle/>
        <a:p>
          <a:endParaRPr lang="en-US"/>
        </a:p>
      </dgm:t>
    </dgm:pt>
    <dgm:pt modelId="{C21306C5-D89B-4611-9F6E-97B110AC1A0C}" type="pres">
      <dgm:prSet presAssocID="{F5C7C1A4-536A-4218-97ED-77199DA645C1}" presName="cycle" presStyleCnt="0">
        <dgm:presLayoutVars>
          <dgm:dir/>
          <dgm:resizeHandles val="exact"/>
        </dgm:presLayoutVars>
      </dgm:prSet>
      <dgm:spPr/>
    </dgm:pt>
    <dgm:pt modelId="{A2FE710D-E200-442A-9F77-DD9A7D6E6AAD}" type="pres">
      <dgm:prSet presAssocID="{E6EF613E-BF7A-4F87-B977-EB4D3E9ED87C}" presName="dummy" presStyleCnt="0"/>
      <dgm:spPr/>
    </dgm:pt>
    <dgm:pt modelId="{4061FC73-38C6-4C67-A3F4-D10DD5568032}" type="pres">
      <dgm:prSet presAssocID="{E6EF613E-BF7A-4F87-B977-EB4D3E9ED87C}" presName="node" presStyleLbl="revTx" presStyleIdx="0" presStyleCnt="5">
        <dgm:presLayoutVars>
          <dgm:bulletEnabled val="1"/>
        </dgm:presLayoutVars>
      </dgm:prSet>
      <dgm:spPr/>
    </dgm:pt>
    <dgm:pt modelId="{0F7B510F-33D7-4A55-B44E-471D18E3D588}" type="pres">
      <dgm:prSet presAssocID="{EF77947D-44AE-4A0D-B46A-0D0125418609}" presName="sibTrans" presStyleLbl="node1" presStyleIdx="0" presStyleCnt="5" custScaleX="98512"/>
      <dgm:spPr/>
    </dgm:pt>
    <dgm:pt modelId="{5BD5FE6D-2596-4590-A800-54D17DB6B601}" type="pres">
      <dgm:prSet presAssocID="{88A03AC9-C0D4-411A-958A-0EE1CA40323E}" presName="dummy" presStyleCnt="0"/>
      <dgm:spPr/>
    </dgm:pt>
    <dgm:pt modelId="{7DC92D6A-FF7D-4964-9DB5-90E3EAD006D2}" type="pres">
      <dgm:prSet presAssocID="{88A03AC9-C0D4-411A-958A-0EE1CA40323E}" presName="node" presStyleLbl="revTx" presStyleIdx="1" presStyleCnt="5">
        <dgm:presLayoutVars>
          <dgm:bulletEnabled val="1"/>
        </dgm:presLayoutVars>
      </dgm:prSet>
      <dgm:spPr/>
    </dgm:pt>
    <dgm:pt modelId="{32D83D74-D346-47A6-A759-AEF77CE40CEC}" type="pres">
      <dgm:prSet presAssocID="{876A440F-06ED-4324-8E2C-C555EC528593}" presName="sibTrans" presStyleLbl="node1" presStyleIdx="1" presStyleCnt="5" custScaleX="120132" custScaleY="105975"/>
      <dgm:spPr/>
    </dgm:pt>
    <dgm:pt modelId="{06202606-E264-4D01-9EBF-D4012B88C68D}" type="pres">
      <dgm:prSet presAssocID="{422F3404-4305-4EB8-868E-1441CAD67B1F}" presName="dummy" presStyleCnt="0"/>
      <dgm:spPr/>
    </dgm:pt>
    <dgm:pt modelId="{0B4C3E4D-E922-4E65-B70D-123ABD1A4A5E}" type="pres">
      <dgm:prSet presAssocID="{422F3404-4305-4EB8-868E-1441CAD67B1F}" presName="node" presStyleLbl="revTx" presStyleIdx="2" presStyleCnt="5" custScaleX="119260">
        <dgm:presLayoutVars>
          <dgm:bulletEnabled val="1"/>
        </dgm:presLayoutVars>
      </dgm:prSet>
      <dgm:spPr/>
    </dgm:pt>
    <dgm:pt modelId="{1755BD6E-D729-4057-814E-DCBA486684B3}" type="pres">
      <dgm:prSet presAssocID="{2B903F8F-190F-488B-BB41-CB0AE8E73731}" presName="sibTrans" presStyleLbl="node1" presStyleIdx="2" presStyleCnt="5" custScaleX="118973" custScaleY="97869"/>
      <dgm:spPr/>
    </dgm:pt>
    <dgm:pt modelId="{6E6D305B-BAEC-4296-81FE-51C99773B6FD}" type="pres">
      <dgm:prSet presAssocID="{CCAE469F-9B85-4282-A571-D77DFCC83C02}" presName="dummy" presStyleCnt="0"/>
      <dgm:spPr/>
    </dgm:pt>
    <dgm:pt modelId="{768A0048-4B97-4F9E-A943-24EC96CF1E4E}" type="pres">
      <dgm:prSet presAssocID="{CCAE469F-9B85-4282-A571-D77DFCC83C02}" presName="node" presStyleLbl="revTx" presStyleIdx="3" presStyleCnt="5">
        <dgm:presLayoutVars>
          <dgm:bulletEnabled val="1"/>
        </dgm:presLayoutVars>
      </dgm:prSet>
      <dgm:spPr/>
    </dgm:pt>
    <dgm:pt modelId="{50505250-16B2-451B-90F4-DB9C73A5BEA9}" type="pres">
      <dgm:prSet presAssocID="{D01BFD05-0A0C-4FEB-8A04-822371D351A2}" presName="sibTrans" presStyleLbl="node1" presStyleIdx="3" presStyleCnt="5"/>
      <dgm:spPr/>
    </dgm:pt>
    <dgm:pt modelId="{0CFE0243-0EC6-4B7B-BCCD-9D5E6C507F07}" type="pres">
      <dgm:prSet presAssocID="{C4E1D89A-70F7-4F18-B6E7-D47271156810}" presName="dummy" presStyleCnt="0"/>
      <dgm:spPr/>
    </dgm:pt>
    <dgm:pt modelId="{77C7A41B-8541-440E-BC3B-CCC344B0B5B2}" type="pres">
      <dgm:prSet presAssocID="{C4E1D89A-70F7-4F18-B6E7-D47271156810}" presName="node" presStyleLbl="revTx" presStyleIdx="4" presStyleCnt="5" custScaleX="159126">
        <dgm:presLayoutVars>
          <dgm:bulletEnabled val="1"/>
        </dgm:presLayoutVars>
      </dgm:prSet>
      <dgm:spPr/>
    </dgm:pt>
    <dgm:pt modelId="{212950A0-206F-419E-A799-559E27C964AF}" type="pres">
      <dgm:prSet presAssocID="{ACB43F99-CBAF-4B76-9439-8D3D9AD717FC}" presName="sibTrans" presStyleLbl="node1" presStyleIdx="4" presStyleCnt="5" custLinFactNeighborX="-3585" custLinFactNeighborY="1985"/>
      <dgm:spPr/>
    </dgm:pt>
  </dgm:ptLst>
  <dgm:cxnLst>
    <dgm:cxn modelId="{3C745C0B-E133-46D9-94FF-122F2ABA5BAE}" type="presOf" srcId="{C4E1D89A-70F7-4F18-B6E7-D47271156810}" destId="{77C7A41B-8541-440E-BC3B-CCC344B0B5B2}" srcOrd="0" destOrd="0" presId="urn:microsoft.com/office/officeart/2005/8/layout/cycle1"/>
    <dgm:cxn modelId="{58636120-B958-4AD3-8A31-5D881D59ACD9}" type="presOf" srcId="{ACB43F99-CBAF-4B76-9439-8D3D9AD717FC}" destId="{212950A0-206F-419E-A799-559E27C964AF}" srcOrd="0" destOrd="0" presId="urn:microsoft.com/office/officeart/2005/8/layout/cycle1"/>
    <dgm:cxn modelId="{53C86146-61B1-4299-B908-84D1B049848A}" type="presOf" srcId="{88A03AC9-C0D4-411A-958A-0EE1CA40323E}" destId="{7DC92D6A-FF7D-4964-9DB5-90E3EAD006D2}" srcOrd="0" destOrd="0" presId="urn:microsoft.com/office/officeart/2005/8/layout/cycle1"/>
    <dgm:cxn modelId="{8A572849-9941-4E67-9301-C7E2F4AA3110}" type="presOf" srcId="{E6EF613E-BF7A-4F87-B977-EB4D3E9ED87C}" destId="{4061FC73-38C6-4C67-A3F4-D10DD5568032}" srcOrd="0" destOrd="0" presId="urn:microsoft.com/office/officeart/2005/8/layout/cycle1"/>
    <dgm:cxn modelId="{49CA2954-38C0-4D56-82EB-78AEC9172CFA}" srcId="{F5C7C1A4-536A-4218-97ED-77199DA645C1}" destId="{88A03AC9-C0D4-411A-958A-0EE1CA40323E}" srcOrd="1" destOrd="0" parTransId="{47FE2CC9-D1D7-4872-88BD-374731A86F92}" sibTransId="{876A440F-06ED-4324-8E2C-C555EC528593}"/>
    <dgm:cxn modelId="{72FE8E79-39AA-456A-A3AF-AA53050A1B7A}" type="presOf" srcId="{F5C7C1A4-536A-4218-97ED-77199DA645C1}" destId="{C21306C5-D89B-4611-9F6E-97B110AC1A0C}" srcOrd="0" destOrd="0" presId="urn:microsoft.com/office/officeart/2005/8/layout/cycle1"/>
    <dgm:cxn modelId="{79F9E27A-B3E7-4DB7-B86E-5DA0056AB8B6}" type="presOf" srcId="{2B903F8F-190F-488B-BB41-CB0AE8E73731}" destId="{1755BD6E-D729-4057-814E-DCBA486684B3}" srcOrd="0" destOrd="0" presId="urn:microsoft.com/office/officeart/2005/8/layout/cycle1"/>
    <dgm:cxn modelId="{9A532F80-B10E-4992-8A7A-C1AB4E4F2605}" srcId="{F5C7C1A4-536A-4218-97ED-77199DA645C1}" destId="{422F3404-4305-4EB8-868E-1441CAD67B1F}" srcOrd="2" destOrd="0" parTransId="{7376BACA-1687-4348-897C-247A608F22C8}" sibTransId="{2B903F8F-190F-488B-BB41-CB0AE8E73731}"/>
    <dgm:cxn modelId="{5C0FFC8B-3862-4FB0-B686-67DAC18609F4}" type="presOf" srcId="{422F3404-4305-4EB8-868E-1441CAD67B1F}" destId="{0B4C3E4D-E922-4E65-B70D-123ABD1A4A5E}" srcOrd="0" destOrd="0" presId="urn:microsoft.com/office/officeart/2005/8/layout/cycle1"/>
    <dgm:cxn modelId="{18B21D9D-D026-420D-BE54-0DFF504288AE}" type="presOf" srcId="{CCAE469F-9B85-4282-A571-D77DFCC83C02}" destId="{768A0048-4B97-4F9E-A943-24EC96CF1E4E}" srcOrd="0" destOrd="0" presId="urn:microsoft.com/office/officeart/2005/8/layout/cycle1"/>
    <dgm:cxn modelId="{32101EA2-309E-4A75-8E91-C5CD11857591}" srcId="{F5C7C1A4-536A-4218-97ED-77199DA645C1}" destId="{C4E1D89A-70F7-4F18-B6E7-D47271156810}" srcOrd="4" destOrd="0" parTransId="{9D45C516-BF71-4347-A800-13F52DECBAEC}" sibTransId="{ACB43F99-CBAF-4B76-9439-8D3D9AD717FC}"/>
    <dgm:cxn modelId="{AB7C60A2-1408-4A42-81E9-36115FDCAD2D}" srcId="{F5C7C1A4-536A-4218-97ED-77199DA645C1}" destId="{E6EF613E-BF7A-4F87-B977-EB4D3E9ED87C}" srcOrd="0" destOrd="0" parTransId="{8B6FAFC6-AD78-4CC2-9471-A422A72742D2}" sibTransId="{EF77947D-44AE-4A0D-B46A-0D0125418609}"/>
    <dgm:cxn modelId="{3072A9BF-507A-41D4-8D32-41FFD81AF748}" type="presOf" srcId="{D01BFD05-0A0C-4FEB-8A04-822371D351A2}" destId="{50505250-16B2-451B-90F4-DB9C73A5BEA9}" srcOrd="0" destOrd="0" presId="urn:microsoft.com/office/officeart/2005/8/layout/cycle1"/>
    <dgm:cxn modelId="{44375FCD-2391-4A28-A742-D1B358157A21}" type="presOf" srcId="{876A440F-06ED-4324-8E2C-C555EC528593}" destId="{32D83D74-D346-47A6-A759-AEF77CE40CEC}" srcOrd="0" destOrd="0" presId="urn:microsoft.com/office/officeart/2005/8/layout/cycle1"/>
    <dgm:cxn modelId="{89D316D2-6EC9-4DDE-90E8-9F920CCB107C}" type="presOf" srcId="{EF77947D-44AE-4A0D-B46A-0D0125418609}" destId="{0F7B510F-33D7-4A55-B44E-471D18E3D588}" srcOrd="0" destOrd="0" presId="urn:microsoft.com/office/officeart/2005/8/layout/cycle1"/>
    <dgm:cxn modelId="{240452FA-3558-43F0-BD69-6E22E103C472}" srcId="{F5C7C1A4-536A-4218-97ED-77199DA645C1}" destId="{CCAE469F-9B85-4282-A571-D77DFCC83C02}" srcOrd="3" destOrd="0" parTransId="{AD27D86F-6A1E-43FA-BCC9-5B7B63594EBA}" sibTransId="{D01BFD05-0A0C-4FEB-8A04-822371D351A2}"/>
    <dgm:cxn modelId="{38CAE07D-7F5B-4771-8A1E-70C786ED2A77}" type="presParOf" srcId="{C21306C5-D89B-4611-9F6E-97B110AC1A0C}" destId="{A2FE710D-E200-442A-9F77-DD9A7D6E6AAD}" srcOrd="0" destOrd="0" presId="urn:microsoft.com/office/officeart/2005/8/layout/cycle1"/>
    <dgm:cxn modelId="{951503CB-E5BC-47A2-8F0C-5C32E2A1F507}" type="presParOf" srcId="{C21306C5-D89B-4611-9F6E-97B110AC1A0C}" destId="{4061FC73-38C6-4C67-A3F4-D10DD5568032}" srcOrd="1" destOrd="0" presId="urn:microsoft.com/office/officeart/2005/8/layout/cycle1"/>
    <dgm:cxn modelId="{ACAC3A6B-67AC-4ADA-96A9-40637240B34D}" type="presParOf" srcId="{C21306C5-D89B-4611-9F6E-97B110AC1A0C}" destId="{0F7B510F-33D7-4A55-B44E-471D18E3D588}" srcOrd="2" destOrd="0" presId="urn:microsoft.com/office/officeart/2005/8/layout/cycle1"/>
    <dgm:cxn modelId="{E56AAEB7-4563-4A11-A994-8D53AB54FB8E}" type="presParOf" srcId="{C21306C5-D89B-4611-9F6E-97B110AC1A0C}" destId="{5BD5FE6D-2596-4590-A800-54D17DB6B601}" srcOrd="3" destOrd="0" presId="urn:microsoft.com/office/officeart/2005/8/layout/cycle1"/>
    <dgm:cxn modelId="{9299CB41-45F4-4AC7-8C3D-6F615364F073}" type="presParOf" srcId="{C21306C5-D89B-4611-9F6E-97B110AC1A0C}" destId="{7DC92D6A-FF7D-4964-9DB5-90E3EAD006D2}" srcOrd="4" destOrd="0" presId="urn:microsoft.com/office/officeart/2005/8/layout/cycle1"/>
    <dgm:cxn modelId="{FC3E2F99-65A0-4E58-8A22-873B60330000}" type="presParOf" srcId="{C21306C5-D89B-4611-9F6E-97B110AC1A0C}" destId="{32D83D74-D346-47A6-A759-AEF77CE40CEC}" srcOrd="5" destOrd="0" presId="urn:microsoft.com/office/officeart/2005/8/layout/cycle1"/>
    <dgm:cxn modelId="{F2D12B7D-1B77-4495-A456-715F46784517}" type="presParOf" srcId="{C21306C5-D89B-4611-9F6E-97B110AC1A0C}" destId="{06202606-E264-4D01-9EBF-D4012B88C68D}" srcOrd="6" destOrd="0" presId="urn:microsoft.com/office/officeart/2005/8/layout/cycle1"/>
    <dgm:cxn modelId="{956AF3A9-3F55-41D5-8B45-AD8EC50668DF}" type="presParOf" srcId="{C21306C5-D89B-4611-9F6E-97B110AC1A0C}" destId="{0B4C3E4D-E922-4E65-B70D-123ABD1A4A5E}" srcOrd="7" destOrd="0" presId="urn:microsoft.com/office/officeart/2005/8/layout/cycle1"/>
    <dgm:cxn modelId="{F73B2BB5-4F72-4DA0-96DD-D86A8E35D7D2}" type="presParOf" srcId="{C21306C5-D89B-4611-9F6E-97B110AC1A0C}" destId="{1755BD6E-D729-4057-814E-DCBA486684B3}" srcOrd="8" destOrd="0" presId="urn:microsoft.com/office/officeart/2005/8/layout/cycle1"/>
    <dgm:cxn modelId="{0BF00C66-1049-4C1E-A284-E95DF87D64D3}" type="presParOf" srcId="{C21306C5-D89B-4611-9F6E-97B110AC1A0C}" destId="{6E6D305B-BAEC-4296-81FE-51C99773B6FD}" srcOrd="9" destOrd="0" presId="urn:microsoft.com/office/officeart/2005/8/layout/cycle1"/>
    <dgm:cxn modelId="{1FF6C6B3-0ECE-496E-9157-3C5421BAC2E1}" type="presParOf" srcId="{C21306C5-D89B-4611-9F6E-97B110AC1A0C}" destId="{768A0048-4B97-4F9E-A943-24EC96CF1E4E}" srcOrd="10" destOrd="0" presId="urn:microsoft.com/office/officeart/2005/8/layout/cycle1"/>
    <dgm:cxn modelId="{D271C34A-B14A-4320-9169-0841907D0256}" type="presParOf" srcId="{C21306C5-D89B-4611-9F6E-97B110AC1A0C}" destId="{50505250-16B2-451B-90F4-DB9C73A5BEA9}" srcOrd="11" destOrd="0" presId="urn:microsoft.com/office/officeart/2005/8/layout/cycle1"/>
    <dgm:cxn modelId="{F7B5F929-7952-4D71-B87E-51F38A23CB4A}" type="presParOf" srcId="{C21306C5-D89B-4611-9F6E-97B110AC1A0C}" destId="{0CFE0243-0EC6-4B7B-BCCD-9D5E6C507F07}" srcOrd="12" destOrd="0" presId="urn:microsoft.com/office/officeart/2005/8/layout/cycle1"/>
    <dgm:cxn modelId="{99D5E2BC-51C5-4E24-B804-439D080A9814}" type="presParOf" srcId="{C21306C5-D89B-4611-9F6E-97B110AC1A0C}" destId="{77C7A41B-8541-440E-BC3B-CCC344B0B5B2}" srcOrd="13" destOrd="0" presId="urn:microsoft.com/office/officeart/2005/8/layout/cycle1"/>
    <dgm:cxn modelId="{DA8F8D47-B968-4A96-91B1-954FF282B4F9}" type="presParOf" srcId="{C21306C5-D89B-4611-9F6E-97B110AC1A0C}" destId="{212950A0-206F-419E-A799-559E27C964A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DB84-F095-4334-B56E-9D9AB2458D12}">
      <dsp:nvSpPr>
        <dsp:cNvPr id="0" name=""/>
        <dsp:cNvSpPr/>
      </dsp:nvSpPr>
      <dsp:spPr>
        <a:xfrm>
          <a:off x="3468" y="473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Rates will fund the following:</a:t>
          </a:r>
          <a:endParaRPr lang="en-US" sz="2300" kern="1200" dirty="0"/>
        </a:p>
      </dsp:txBody>
      <dsp:txXfrm>
        <a:off x="294120" y="473"/>
        <a:ext cx="2648166" cy="968841"/>
      </dsp:txXfrm>
    </dsp:sp>
    <dsp:sp modelId="{C262A39F-8338-4BD9-9CE6-6E5072AFA6BC}">
      <dsp:nvSpPr>
        <dsp:cNvPr id="0" name=""/>
        <dsp:cNvSpPr/>
      </dsp:nvSpPr>
      <dsp:spPr>
        <a:xfrm>
          <a:off x="3468" y="969314"/>
          <a:ext cx="2938818" cy="33873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Distribution Improvements – funds the upgrade of short- term capital improvements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improvements – medium sized, one-time improvements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reserves – increase fund balance – strengthens the enterprise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Bring personnel to DEP Minimum Standards (New Employee)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468" y="969314"/>
        <a:ext cx="2938818" cy="3387382"/>
      </dsp:txXfrm>
    </dsp:sp>
    <dsp:sp modelId="{FBEE8EE8-1249-42C7-B9F1-98B062EE4A37}">
      <dsp:nvSpPr>
        <dsp:cNvPr id="0" name=""/>
        <dsp:cNvSpPr/>
      </dsp:nvSpPr>
      <dsp:spPr>
        <a:xfrm>
          <a:off x="3194340" y="25644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kern="1200" dirty="0"/>
            <a:t>Budget increases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$289,313 - 13.16%</a:t>
          </a:r>
        </a:p>
      </dsp:txBody>
      <dsp:txXfrm>
        <a:off x="3484992" y="25644"/>
        <a:ext cx="2648166" cy="968841"/>
      </dsp:txXfrm>
    </dsp:sp>
    <dsp:sp modelId="{06BECBB0-82EC-4AB7-8F48-275B930F09E6}">
      <dsp:nvSpPr>
        <dsp:cNvPr id="0" name=""/>
        <dsp:cNvSpPr/>
      </dsp:nvSpPr>
      <dsp:spPr>
        <a:xfrm>
          <a:off x="3184942" y="969314"/>
          <a:ext cx="2938818" cy="33873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Operating expenses $121,401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50% of New Employee	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Increased $33,549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Indirect Costs $133,185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Reclassified based on indirect study of 2021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60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Shift from 60/40 Sewer/Water to 60/40 Water/Sewer</a:t>
          </a:r>
        </a:p>
      </dsp:txBody>
      <dsp:txXfrm>
        <a:off x="3184942" y="969314"/>
        <a:ext cx="2938818" cy="3387382"/>
      </dsp:txXfrm>
    </dsp:sp>
    <dsp:sp modelId="{962170BE-7F8D-49C6-B660-C7C153149FD3}">
      <dsp:nvSpPr>
        <dsp:cNvPr id="0" name=""/>
        <dsp:cNvSpPr/>
      </dsp:nvSpPr>
      <dsp:spPr>
        <a:xfrm>
          <a:off x="6366416" y="473"/>
          <a:ext cx="3229470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Higher future consumption totals</a:t>
          </a:r>
          <a:endParaRPr lang="en-US" sz="2300" kern="1200" dirty="0"/>
        </a:p>
      </dsp:txBody>
      <dsp:txXfrm>
        <a:off x="6657068" y="473"/>
        <a:ext cx="2648166" cy="968841"/>
      </dsp:txXfrm>
    </dsp:sp>
    <dsp:sp modelId="{1675E50D-F169-4AF1-A07C-113A0BD701A3}">
      <dsp:nvSpPr>
        <dsp:cNvPr id="0" name=""/>
        <dsp:cNvSpPr/>
      </dsp:nvSpPr>
      <dsp:spPr>
        <a:xfrm>
          <a:off x="6366416" y="969314"/>
          <a:ext cx="2938818" cy="33873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Any increase will fund reserves and ultimately future capital </a:t>
          </a:r>
          <a:endParaRPr lang="en-US" sz="2000" kern="1200" dirty="0"/>
        </a:p>
      </dsp:txBody>
      <dsp:txXfrm>
        <a:off x="6366416" y="969314"/>
        <a:ext cx="2938818" cy="338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9DE1-BA39-4F12-B86D-7A987C65997E}">
      <dsp:nvSpPr>
        <dsp:cNvPr id="0" name=""/>
        <dsp:cNvSpPr/>
      </dsp:nvSpPr>
      <dsp:spPr>
        <a:xfrm rot="5400000">
          <a:off x="3914063" y="-1312055"/>
          <a:ext cx="1359523" cy="43236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Distribution Improvements - $50,000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Extraordinary &amp; Unforeseen - $75,000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 Capital - $50,000</a:t>
          </a:r>
        </a:p>
      </dsp:txBody>
      <dsp:txXfrm rot="-5400000">
        <a:off x="2432025" y="236349"/>
        <a:ext cx="4257234" cy="1226791"/>
      </dsp:txXfrm>
    </dsp:sp>
    <dsp:sp modelId="{6DD06920-B75B-427F-A626-57877F8F8021}">
      <dsp:nvSpPr>
        <dsp:cNvPr id="0" name=""/>
        <dsp:cNvSpPr/>
      </dsp:nvSpPr>
      <dsp:spPr>
        <a:xfrm>
          <a:off x="0" y="42"/>
          <a:ext cx="2432025" cy="16994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5400" kern="1200"/>
            <a:t>Water</a:t>
          </a:r>
          <a:endParaRPr lang="en-US" sz="5400" kern="1200" dirty="0"/>
        </a:p>
      </dsp:txBody>
      <dsp:txXfrm>
        <a:off x="82958" y="83000"/>
        <a:ext cx="2266109" cy="1533488"/>
      </dsp:txXfrm>
    </dsp:sp>
    <dsp:sp modelId="{19F9C6C3-1B81-486C-B7B1-53647C0BE8B7}">
      <dsp:nvSpPr>
        <dsp:cNvPr id="0" name=""/>
        <dsp:cNvSpPr/>
      </dsp:nvSpPr>
      <dsp:spPr>
        <a:xfrm rot="5400000">
          <a:off x="3914063" y="472318"/>
          <a:ext cx="1359523" cy="43236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 &amp; I - $215,000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WWTF - $40,000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Extraordinary &amp; Unforeseen $75,000</a:t>
          </a:r>
        </a:p>
      </dsp:txBody>
      <dsp:txXfrm rot="-5400000">
        <a:off x="2432025" y="2020722"/>
        <a:ext cx="4257234" cy="1226791"/>
      </dsp:txXfrm>
    </dsp:sp>
    <dsp:sp modelId="{578565CE-1EC1-4DA9-B3D7-7F3F99CB9429}">
      <dsp:nvSpPr>
        <dsp:cNvPr id="0" name=""/>
        <dsp:cNvSpPr/>
      </dsp:nvSpPr>
      <dsp:spPr>
        <a:xfrm>
          <a:off x="0" y="1784417"/>
          <a:ext cx="2432025" cy="16994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5400" kern="1200"/>
            <a:t>Sewer</a:t>
          </a:r>
          <a:endParaRPr lang="en-US" sz="5400" kern="1200" dirty="0"/>
        </a:p>
      </dsp:txBody>
      <dsp:txXfrm>
        <a:off x="82958" y="1867375"/>
        <a:ext cx="2266109" cy="1533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291D9-613F-425D-8B74-B3C7084B82DF}">
      <dsp:nvSpPr>
        <dsp:cNvPr id="0" name=""/>
        <dsp:cNvSpPr/>
      </dsp:nvSpPr>
      <dsp:spPr>
        <a:xfrm>
          <a:off x="0" y="528842"/>
          <a:ext cx="5407754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$2,000,000 Allocated to Water Capital Improvement Projects</a:t>
          </a:r>
        </a:p>
      </dsp:txBody>
      <dsp:txXfrm>
        <a:off x="60199" y="589041"/>
        <a:ext cx="5287356" cy="1112781"/>
      </dsp:txXfrm>
    </dsp:sp>
    <dsp:sp modelId="{B7DC4840-AFFD-4FB0-AB28-52DC2B6A4ECC}">
      <dsp:nvSpPr>
        <dsp:cNvPr id="0" name=""/>
        <dsp:cNvSpPr/>
      </dsp:nvSpPr>
      <dsp:spPr>
        <a:xfrm>
          <a:off x="0" y="1762022"/>
          <a:ext cx="5407754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Well 4 and Well 4A Water Treatment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Engineering Costs for Old Marlborough Road Wells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No effect on water rate</a:t>
          </a:r>
        </a:p>
      </dsp:txBody>
      <dsp:txXfrm>
        <a:off x="0" y="1762022"/>
        <a:ext cx="5407754" cy="1572165"/>
      </dsp:txXfrm>
    </dsp:sp>
    <dsp:sp modelId="{F7883552-AB3E-4438-9A0F-BB3EB52F5EB1}">
      <dsp:nvSpPr>
        <dsp:cNvPr id="0" name=""/>
        <dsp:cNvSpPr/>
      </dsp:nvSpPr>
      <dsp:spPr>
        <a:xfrm>
          <a:off x="0" y="3334187"/>
          <a:ext cx="5407754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If Bonded $2,000,000 @2% for 20 years</a:t>
          </a:r>
        </a:p>
      </dsp:txBody>
      <dsp:txXfrm>
        <a:off x="60199" y="3394386"/>
        <a:ext cx="5287356" cy="1112781"/>
      </dsp:txXfrm>
    </dsp:sp>
    <dsp:sp modelId="{DA2EFA71-3DC4-4AB9-8503-A4A64C395937}">
      <dsp:nvSpPr>
        <dsp:cNvPr id="0" name=""/>
        <dsp:cNvSpPr/>
      </dsp:nvSpPr>
      <dsp:spPr>
        <a:xfrm>
          <a:off x="0" y="4567367"/>
          <a:ext cx="5407754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Annual cost approximately $122,313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Effect on rate $0.45/100cf added to each step	</a:t>
          </a:r>
        </a:p>
      </dsp:txBody>
      <dsp:txXfrm>
        <a:off x="0" y="4567367"/>
        <a:ext cx="5407754" cy="1187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6FABC-F8F1-4BEA-94E9-74B57FBB33E3}">
      <dsp:nvSpPr>
        <dsp:cNvPr id="0" name=""/>
        <dsp:cNvSpPr/>
      </dsp:nvSpPr>
      <dsp:spPr>
        <a:xfrm>
          <a:off x="526705" y="822193"/>
          <a:ext cx="4987967" cy="4987967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 New Wells</a:t>
          </a:r>
        </a:p>
      </dsp:txBody>
      <dsp:txXfrm>
        <a:off x="3147169" y="1285361"/>
        <a:ext cx="1187611" cy="950088"/>
      </dsp:txXfrm>
    </dsp:sp>
    <dsp:sp modelId="{99EB9F41-E0FD-44A5-B702-1C5F44221602}">
      <dsp:nvSpPr>
        <dsp:cNvPr id="0" name=""/>
        <dsp:cNvSpPr/>
      </dsp:nvSpPr>
      <dsp:spPr>
        <a:xfrm>
          <a:off x="590836" y="902357"/>
          <a:ext cx="4987967" cy="4987967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Re-activate Well 3</a:t>
          </a:r>
        </a:p>
      </dsp:txBody>
      <dsp:txXfrm>
        <a:off x="3978497" y="2710495"/>
        <a:ext cx="1365752" cy="831327"/>
      </dsp:txXfrm>
    </dsp:sp>
    <dsp:sp modelId="{C6FF6153-C089-41CD-B662-797B350E7821}">
      <dsp:nvSpPr>
        <dsp:cNvPr id="0" name=""/>
        <dsp:cNvSpPr/>
      </dsp:nvSpPr>
      <dsp:spPr>
        <a:xfrm>
          <a:off x="567678" y="1003304"/>
          <a:ext cx="4987967" cy="4987967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New Treatment Facility</a:t>
          </a:r>
        </a:p>
      </dsp:txBody>
      <dsp:txXfrm>
        <a:off x="3770665" y="3957486"/>
        <a:ext cx="1187611" cy="920398"/>
      </dsp:txXfrm>
    </dsp:sp>
    <dsp:sp modelId="{5CBD85A8-4318-45F0-B682-DFE4F16BB291}">
      <dsp:nvSpPr>
        <dsp:cNvPr id="0" name=""/>
        <dsp:cNvSpPr/>
      </dsp:nvSpPr>
      <dsp:spPr>
        <a:xfrm>
          <a:off x="475044" y="1047839"/>
          <a:ext cx="4987967" cy="498796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Estimated cost $25,000,000</a:t>
          </a:r>
        </a:p>
      </dsp:txBody>
      <dsp:txXfrm>
        <a:off x="2390067" y="4966956"/>
        <a:ext cx="1157920" cy="831327"/>
      </dsp:txXfrm>
    </dsp:sp>
    <dsp:sp modelId="{439DD049-4A20-4500-8F27-58FD98382FE4}">
      <dsp:nvSpPr>
        <dsp:cNvPr id="0" name=""/>
        <dsp:cNvSpPr/>
      </dsp:nvSpPr>
      <dsp:spPr>
        <a:xfrm>
          <a:off x="382410" y="1003304"/>
          <a:ext cx="4987967" cy="498796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Annual Debt Cost $1,300,000+</a:t>
          </a:r>
        </a:p>
      </dsp:txBody>
      <dsp:txXfrm>
        <a:off x="979779" y="3957486"/>
        <a:ext cx="1187611" cy="920398"/>
      </dsp:txXfrm>
    </dsp:sp>
    <dsp:sp modelId="{2C2A84E2-5E54-4B52-A46A-5D3089D65D0B}">
      <dsp:nvSpPr>
        <dsp:cNvPr id="0" name=""/>
        <dsp:cNvSpPr/>
      </dsp:nvSpPr>
      <dsp:spPr>
        <a:xfrm>
          <a:off x="359252" y="902357"/>
          <a:ext cx="4987967" cy="4987967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Debt service to commence FY 2026 or FY 2027</a:t>
          </a:r>
        </a:p>
      </dsp:txBody>
      <dsp:txXfrm>
        <a:off x="593805" y="2710495"/>
        <a:ext cx="1365752" cy="831327"/>
      </dsp:txXfrm>
    </dsp:sp>
    <dsp:sp modelId="{4DD6240B-6EAE-467F-AC1D-AD3F23237F82}">
      <dsp:nvSpPr>
        <dsp:cNvPr id="0" name=""/>
        <dsp:cNvSpPr/>
      </dsp:nvSpPr>
      <dsp:spPr>
        <a:xfrm>
          <a:off x="423383" y="822193"/>
          <a:ext cx="4987967" cy="4987967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Enormous impact on budget and rates</a:t>
          </a:r>
        </a:p>
      </dsp:txBody>
      <dsp:txXfrm>
        <a:off x="1603275" y="1285361"/>
        <a:ext cx="1187611" cy="950088"/>
      </dsp:txXfrm>
    </dsp:sp>
    <dsp:sp modelId="{EC34377A-BBF9-430C-81BD-F35B82BEA205}">
      <dsp:nvSpPr>
        <dsp:cNvPr id="0" name=""/>
        <dsp:cNvSpPr/>
      </dsp:nvSpPr>
      <dsp:spPr>
        <a:xfrm>
          <a:off x="217677" y="513414"/>
          <a:ext cx="5605524" cy="560552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D252-3573-448A-A508-896D9AC0CE8A}">
      <dsp:nvSpPr>
        <dsp:cNvPr id="0" name=""/>
        <dsp:cNvSpPr/>
      </dsp:nvSpPr>
      <dsp:spPr>
        <a:xfrm>
          <a:off x="282212" y="593933"/>
          <a:ext cx="5605524" cy="560552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70F48-0151-4EBA-992B-3FF656F5FB40}">
      <dsp:nvSpPr>
        <dsp:cNvPr id="0" name=""/>
        <dsp:cNvSpPr/>
      </dsp:nvSpPr>
      <dsp:spPr>
        <a:xfrm>
          <a:off x="258971" y="694645"/>
          <a:ext cx="5605524" cy="560552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B3E70-129E-4A0B-A99B-A9B73879D870}">
      <dsp:nvSpPr>
        <dsp:cNvPr id="0" name=""/>
        <dsp:cNvSpPr/>
      </dsp:nvSpPr>
      <dsp:spPr>
        <a:xfrm>
          <a:off x="166265" y="738930"/>
          <a:ext cx="5605524" cy="560552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AB72-8BC9-4A55-AD8C-2BB8F3CF40D6}">
      <dsp:nvSpPr>
        <dsp:cNvPr id="0" name=""/>
        <dsp:cNvSpPr/>
      </dsp:nvSpPr>
      <dsp:spPr>
        <a:xfrm>
          <a:off x="73559" y="694645"/>
          <a:ext cx="5605524" cy="560552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5802-3DBC-4B6E-B7DE-A4E368E0F475}">
      <dsp:nvSpPr>
        <dsp:cNvPr id="0" name=""/>
        <dsp:cNvSpPr/>
      </dsp:nvSpPr>
      <dsp:spPr>
        <a:xfrm>
          <a:off x="50318" y="593933"/>
          <a:ext cx="5605524" cy="560552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7322C-97C8-40AE-8BA6-83D401B66007}">
      <dsp:nvSpPr>
        <dsp:cNvPr id="0" name=""/>
        <dsp:cNvSpPr/>
      </dsp:nvSpPr>
      <dsp:spPr>
        <a:xfrm>
          <a:off x="114853" y="513414"/>
          <a:ext cx="5605524" cy="560552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DB84-F095-4334-B56E-9D9AB2458D12}">
      <dsp:nvSpPr>
        <dsp:cNvPr id="0" name=""/>
        <dsp:cNvSpPr/>
      </dsp:nvSpPr>
      <dsp:spPr>
        <a:xfrm>
          <a:off x="4968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Rates will fund the following:</a:t>
          </a:r>
          <a:endParaRPr lang="en-US" sz="2300" kern="1200" dirty="0"/>
        </a:p>
      </dsp:txBody>
      <dsp:txXfrm>
        <a:off x="291682" y="93970"/>
        <a:ext cx="2612281" cy="955712"/>
      </dsp:txXfrm>
    </dsp:sp>
    <dsp:sp modelId="{C262A39F-8338-4BD9-9CE6-6E5072AFA6BC}">
      <dsp:nvSpPr>
        <dsp:cNvPr id="0" name=""/>
        <dsp:cNvSpPr/>
      </dsp:nvSpPr>
      <dsp:spPr>
        <a:xfrm>
          <a:off x="0" y="1049683"/>
          <a:ext cx="2898996" cy="32135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Capital reserves – increase fund balance – strengthens the enterprise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Bring personnel to DEP Minimum Standards         (50% of new employee)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WWTP Treatment Plant Capital Improvements $40,000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1049683"/>
        <a:ext cx="2898996" cy="3213517"/>
      </dsp:txXfrm>
    </dsp:sp>
    <dsp:sp modelId="{FBEE8EE8-1249-42C7-B9F1-98B062EE4A37}">
      <dsp:nvSpPr>
        <dsp:cNvPr id="0" name=""/>
        <dsp:cNvSpPr/>
      </dsp:nvSpPr>
      <dsp:spPr>
        <a:xfrm>
          <a:off x="3289787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 2023 Budget Decreased $26,591</a:t>
          </a:r>
        </a:p>
      </dsp:txBody>
      <dsp:txXfrm>
        <a:off x="3576501" y="93970"/>
        <a:ext cx="2612281" cy="955712"/>
      </dsp:txXfrm>
    </dsp:sp>
    <dsp:sp modelId="{06BECBB0-82EC-4AB7-8F48-275B930F09E6}">
      <dsp:nvSpPr>
        <dsp:cNvPr id="0" name=""/>
        <dsp:cNvSpPr/>
      </dsp:nvSpPr>
      <dsp:spPr>
        <a:xfrm>
          <a:off x="3142634" y="1049683"/>
          <a:ext cx="3193302" cy="32135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O&amp;M $111,052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($40,890)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Indirect costs ($181,751)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I&amp;I $65,000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WWTF Capital $20,000</a:t>
          </a:r>
        </a:p>
      </dsp:txBody>
      <dsp:txXfrm>
        <a:off x="3142634" y="1049683"/>
        <a:ext cx="3193302" cy="3213517"/>
      </dsp:txXfrm>
    </dsp:sp>
    <dsp:sp modelId="{962170BE-7F8D-49C6-B660-C7C153149FD3}">
      <dsp:nvSpPr>
        <dsp:cNvPr id="0" name=""/>
        <dsp:cNvSpPr/>
      </dsp:nvSpPr>
      <dsp:spPr>
        <a:xfrm>
          <a:off x="6427453" y="93970"/>
          <a:ext cx="3185709" cy="9557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004" tIns="118004" rIns="118004" bIns="118004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Higher future consumption totals</a:t>
          </a:r>
          <a:endParaRPr lang="en-US" sz="2300" kern="1200" dirty="0"/>
        </a:p>
      </dsp:txBody>
      <dsp:txXfrm>
        <a:off x="6714167" y="93970"/>
        <a:ext cx="2612281" cy="955712"/>
      </dsp:txXfrm>
    </dsp:sp>
    <dsp:sp modelId="{1675E50D-F169-4AF1-A07C-113A0BD701A3}">
      <dsp:nvSpPr>
        <dsp:cNvPr id="0" name=""/>
        <dsp:cNvSpPr/>
      </dsp:nvSpPr>
      <dsp:spPr>
        <a:xfrm>
          <a:off x="6427453" y="1049683"/>
          <a:ext cx="2898996" cy="32135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5" tIns="229085" rIns="229085" bIns="45817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Any increase will fund reserves and ultimately future capital </a:t>
          </a:r>
          <a:endParaRPr lang="en-US" sz="2000" kern="1200" dirty="0"/>
        </a:p>
      </dsp:txBody>
      <dsp:txXfrm>
        <a:off x="6427453" y="1049683"/>
        <a:ext cx="2898996" cy="3213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FC73-38C6-4C67-A3F4-D10DD5568032}">
      <dsp:nvSpPr>
        <dsp:cNvPr id="0" name=""/>
        <dsp:cNvSpPr/>
      </dsp:nvSpPr>
      <dsp:spPr>
        <a:xfrm>
          <a:off x="3107525" y="34679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2,500 Cubic Feet Quarterly</a:t>
          </a:r>
        </a:p>
      </dsp:txBody>
      <dsp:txXfrm>
        <a:off x="3107525" y="34679"/>
        <a:ext cx="1158462" cy="1158462"/>
      </dsp:txXfrm>
    </dsp:sp>
    <dsp:sp modelId="{0F7B510F-33D7-4A55-B44E-471D18E3D588}">
      <dsp:nvSpPr>
        <dsp:cNvPr id="0" name=""/>
        <dsp:cNvSpPr/>
      </dsp:nvSpPr>
      <dsp:spPr>
        <a:xfrm>
          <a:off x="414043" y="1083"/>
          <a:ext cx="4279622" cy="4344265"/>
        </a:xfrm>
        <a:prstGeom prst="circularArrow">
          <a:avLst>
            <a:gd name="adj1" fmla="val 5200"/>
            <a:gd name="adj2" fmla="val 335899"/>
            <a:gd name="adj3" fmla="val 21293300"/>
            <a:gd name="adj4" fmla="val 19766188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2D6A-FF7D-4964-9DB5-90E3EAD006D2}">
      <dsp:nvSpPr>
        <dsp:cNvPr id="0" name=""/>
        <dsp:cNvSpPr/>
      </dsp:nvSpPr>
      <dsp:spPr>
        <a:xfrm>
          <a:off x="3807696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Current Bill: $504.10</a:t>
          </a:r>
        </a:p>
      </dsp:txBody>
      <dsp:txXfrm>
        <a:off x="3807696" y="2189586"/>
        <a:ext cx="1158462" cy="1158462"/>
      </dsp:txXfrm>
    </dsp:sp>
    <dsp:sp modelId="{32D83D74-D346-47A6-A759-AEF77CE40CEC}">
      <dsp:nvSpPr>
        <dsp:cNvPr id="0" name=""/>
        <dsp:cNvSpPr/>
      </dsp:nvSpPr>
      <dsp:spPr>
        <a:xfrm>
          <a:off x="-55572" y="-128701"/>
          <a:ext cx="5218853" cy="4603835"/>
        </a:xfrm>
        <a:prstGeom prst="circularArrow">
          <a:avLst>
            <a:gd name="adj1" fmla="val 5200"/>
            <a:gd name="adj2" fmla="val 335899"/>
            <a:gd name="adj3" fmla="val 3803968"/>
            <a:gd name="adj4" fmla="val 2253377"/>
            <a:gd name="adj5" fmla="val 6067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3E4D-E922-4E65-B70D-123ABD1A4A5E}">
      <dsp:nvSpPr>
        <dsp:cNvPr id="0" name=""/>
        <dsp:cNvSpPr/>
      </dsp:nvSpPr>
      <dsp:spPr>
        <a:xfrm>
          <a:off x="1863063" y="3521392"/>
          <a:ext cx="138158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Proposed Rates: $522.05</a:t>
          </a:r>
        </a:p>
      </dsp:txBody>
      <dsp:txXfrm>
        <a:off x="1863063" y="3521392"/>
        <a:ext cx="1381582" cy="1158462"/>
      </dsp:txXfrm>
    </dsp:sp>
    <dsp:sp modelId="{1755BD6E-D729-4057-814E-DCBA486684B3}">
      <dsp:nvSpPr>
        <dsp:cNvPr id="0" name=""/>
        <dsp:cNvSpPr/>
      </dsp:nvSpPr>
      <dsp:spPr>
        <a:xfrm>
          <a:off x="-30396" y="47371"/>
          <a:ext cx="5168502" cy="4251689"/>
        </a:xfrm>
        <a:prstGeom prst="circularArrow">
          <a:avLst>
            <a:gd name="adj1" fmla="val 5200"/>
            <a:gd name="adj2" fmla="val 335899"/>
            <a:gd name="adj3" fmla="val 8210724"/>
            <a:gd name="adj4" fmla="val 6660134"/>
            <a:gd name="adj5" fmla="val 606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A0048-4B97-4F9E-A943-24EC96CF1E4E}">
      <dsp:nvSpPr>
        <dsp:cNvPr id="0" name=""/>
        <dsp:cNvSpPr/>
      </dsp:nvSpPr>
      <dsp:spPr>
        <a:xfrm>
          <a:off x="141549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Quarterly Increase $17.95, 3.56%</a:t>
          </a:r>
        </a:p>
      </dsp:txBody>
      <dsp:txXfrm>
        <a:off x="141549" y="2189586"/>
        <a:ext cx="1158462" cy="1158462"/>
      </dsp:txXfrm>
    </dsp:sp>
    <dsp:sp modelId="{50505250-16B2-451B-90F4-DB9C73A5BEA9}">
      <dsp:nvSpPr>
        <dsp:cNvPr id="0" name=""/>
        <dsp:cNvSpPr/>
      </dsp:nvSpPr>
      <dsp:spPr>
        <a:xfrm>
          <a:off x="381721" y="1083"/>
          <a:ext cx="4344265" cy="4344265"/>
        </a:xfrm>
        <a:prstGeom prst="circularArrow">
          <a:avLst>
            <a:gd name="adj1" fmla="val 5200"/>
            <a:gd name="adj2" fmla="val 335899"/>
            <a:gd name="adj3" fmla="val 12297914"/>
            <a:gd name="adj4" fmla="val 10770801"/>
            <a:gd name="adj5" fmla="val 6067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A41B-8541-440E-BC3B-CCC344B0B5B2}">
      <dsp:nvSpPr>
        <dsp:cNvPr id="0" name=""/>
        <dsp:cNvSpPr/>
      </dsp:nvSpPr>
      <dsp:spPr>
        <a:xfrm>
          <a:off x="499245" y="34679"/>
          <a:ext cx="1843414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</a:rPr>
            <a:t>Yearly Increase $71.80</a:t>
          </a:r>
        </a:p>
      </dsp:txBody>
      <dsp:txXfrm>
        <a:off x="499245" y="34679"/>
        <a:ext cx="1843414" cy="1158462"/>
      </dsp:txXfrm>
    </dsp:sp>
    <dsp:sp modelId="{212950A0-206F-419E-A799-559E27C964AF}">
      <dsp:nvSpPr>
        <dsp:cNvPr id="0" name=""/>
        <dsp:cNvSpPr/>
      </dsp:nvSpPr>
      <dsp:spPr>
        <a:xfrm>
          <a:off x="225979" y="87316"/>
          <a:ext cx="4344265" cy="4344265"/>
        </a:xfrm>
        <a:prstGeom prst="circularArrow">
          <a:avLst>
            <a:gd name="adj1" fmla="val 5200"/>
            <a:gd name="adj2" fmla="val 335899"/>
            <a:gd name="adj3" fmla="val 16865747"/>
            <a:gd name="adj4" fmla="val 15822553"/>
            <a:gd name="adj5" fmla="val 606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FC73-38C6-4C67-A3F4-D10DD5568032}">
      <dsp:nvSpPr>
        <dsp:cNvPr id="0" name=""/>
        <dsp:cNvSpPr/>
      </dsp:nvSpPr>
      <dsp:spPr>
        <a:xfrm>
          <a:off x="3107525" y="34679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2,500 Cubic Feet Quarterly</a:t>
          </a:r>
          <a:endParaRPr lang="en-US" sz="1600" kern="1200" dirty="0"/>
        </a:p>
      </dsp:txBody>
      <dsp:txXfrm>
        <a:off x="3107525" y="34679"/>
        <a:ext cx="1158462" cy="1158462"/>
      </dsp:txXfrm>
    </dsp:sp>
    <dsp:sp modelId="{0F7B510F-33D7-4A55-B44E-471D18E3D588}">
      <dsp:nvSpPr>
        <dsp:cNvPr id="0" name=""/>
        <dsp:cNvSpPr/>
      </dsp:nvSpPr>
      <dsp:spPr>
        <a:xfrm>
          <a:off x="414043" y="1083"/>
          <a:ext cx="4279622" cy="4344265"/>
        </a:xfrm>
        <a:prstGeom prst="circularArrow">
          <a:avLst>
            <a:gd name="adj1" fmla="val 5200"/>
            <a:gd name="adj2" fmla="val 335899"/>
            <a:gd name="adj3" fmla="val 21293300"/>
            <a:gd name="adj4" fmla="val 19766188"/>
            <a:gd name="adj5" fmla="val 6067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2D6A-FF7D-4964-9DB5-90E3EAD006D2}">
      <dsp:nvSpPr>
        <dsp:cNvPr id="0" name=""/>
        <dsp:cNvSpPr/>
      </dsp:nvSpPr>
      <dsp:spPr>
        <a:xfrm>
          <a:off x="3807696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Bill: $504.10</a:t>
          </a:r>
        </a:p>
      </dsp:txBody>
      <dsp:txXfrm>
        <a:off x="3807696" y="2189586"/>
        <a:ext cx="1158462" cy="1158462"/>
      </dsp:txXfrm>
    </dsp:sp>
    <dsp:sp modelId="{32D83D74-D346-47A6-A759-AEF77CE40CEC}">
      <dsp:nvSpPr>
        <dsp:cNvPr id="0" name=""/>
        <dsp:cNvSpPr/>
      </dsp:nvSpPr>
      <dsp:spPr>
        <a:xfrm>
          <a:off x="-55572" y="-128701"/>
          <a:ext cx="5218853" cy="4603835"/>
        </a:xfrm>
        <a:prstGeom prst="circularArrow">
          <a:avLst>
            <a:gd name="adj1" fmla="val 5200"/>
            <a:gd name="adj2" fmla="val 335899"/>
            <a:gd name="adj3" fmla="val 3803968"/>
            <a:gd name="adj4" fmla="val 2253377"/>
            <a:gd name="adj5" fmla="val 6067"/>
          </a:avLst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3E4D-E922-4E65-B70D-123ABD1A4A5E}">
      <dsp:nvSpPr>
        <dsp:cNvPr id="0" name=""/>
        <dsp:cNvSpPr/>
      </dsp:nvSpPr>
      <dsp:spPr>
        <a:xfrm>
          <a:off x="1863063" y="3521392"/>
          <a:ext cx="138158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Proposed Rates: $527.15</a:t>
          </a:r>
        </a:p>
      </dsp:txBody>
      <dsp:txXfrm>
        <a:off x="1863063" y="3521392"/>
        <a:ext cx="1381582" cy="1158462"/>
      </dsp:txXfrm>
    </dsp:sp>
    <dsp:sp modelId="{1755BD6E-D729-4057-814E-DCBA486684B3}">
      <dsp:nvSpPr>
        <dsp:cNvPr id="0" name=""/>
        <dsp:cNvSpPr/>
      </dsp:nvSpPr>
      <dsp:spPr>
        <a:xfrm>
          <a:off x="-30396" y="47371"/>
          <a:ext cx="5168502" cy="4251689"/>
        </a:xfrm>
        <a:prstGeom prst="circularArrow">
          <a:avLst>
            <a:gd name="adj1" fmla="val 5200"/>
            <a:gd name="adj2" fmla="val 335899"/>
            <a:gd name="adj3" fmla="val 8210724"/>
            <a:gd name="adj4" fmla="val 6660134"/>
            <a:gd name="adj5" fmla="val 6067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A0048-4B97-4F9E-A943-24EC96CF1E4E}">
      <dsp:nvSpPr>
        <dsp:cNvPr id="0" name=""/>
        <dsp:cNvSpPr/>
      </dsp:nvSpPr>
      <dsp:spPr>
        <a:xfrm>
          <a:off x="141549" y="2189586"/>
          <a:ext cx="1158462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Quarterly Increase $23.05, 4.57%</a:t>
          </a:r>
        </a:p>
      </dsp:txBody>
      <dsp:txXfrm>
        <a:off x="141549" y="2189586"/>
        <a:ext cx="1158462" cy="1158462"/>
      </dsp:txXfrm>
    </dsp:sp>
    <dsp:sp modelId="{50505250-16B2-451B-90F4-DB9C73A5BEA9}">
      <dsp:nvSpPr>
        <dsp:cNvPr id="0" name=""/>
        <dsp:cNvSpPr/>
      </dsp:nvSpPr>
      <dsp:spPr>
        <a:xfrm>
          <a:off x="381721" y="1083"/>
          <a:ext cx="4344265" cy="4344265"/>
        </a:xfrm>
        <a:prstGeom prst="circularArrow">
          <a:avLst>
            <a:gd name="adj1" fmla="val 5200"/>
            <a:gd name="adj2" fmla="val 335899"/>
            <a:gd name="adj3" fmla="val 12297914"/>
            <a:gd name="adj4" fmla="val 10770801"/>
            <a:gd name="adj5" fmla="val 6067"/>
          </a:avLst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A41B-8541-440E-BC3B-CCC344B0B5B2}">
      <dsp:nvSpPr>
        <dsp:cNvPr id="0" name=""/>
        <dsp:cNvSpPr/>
      </dsp:nvSpPr>
      <dsp:spPr>
        <a:xfrm>
          <a:off x="499245" y="34679"/>
          <a:ext cx="1843414" cy="115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Yearly Increase $92.20</a:t>
          </a:r>
        </a:p>
      </dsp:txBody>
      <dsp:txXfrm>
        <a:off x="499245" y="34679"/>
        <a:ext cx="1843414" cy="1158462"/>
      </dsp:txXfrm>
    </dsp:sp>
    <dsp:sp modelId="{212950A0-206F-419E-A799-559E27C964AF}">
      <dsp:nvSpPr>
        <dsp:cNvPr id="0" name=""/>
        <dsp:cNvSpPr/>
      </dsp:nvSpPr>
      <dsp:spPr>
        <a:xfrm>
          <a:off x="225979" y="87316"/>
          <a:ext cx="4344265" cy="4344265"/>
        </a:xfrm>
        <a:prstGeom prst="circularArrow">
          <a:avLst>
            <a:gd name="adj1" fmla="val 5200"/>
            <a:gd name="adj2" fmla="val 335899"/>
            <a:gd name="adj3" fmla="val 16865747"/>
            <a:gd name="adj4" fmla="val 15822553"/>
            <a:gd name="adj5" fmla="val 6067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7288-512C-4269-B397-785468F70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A3F48-9879-4136-B498-F05C2D72D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943B-3E6B-4B35-98C2-BEB9EB12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C4FE4-F425-4080-B24B-FB52553E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1684-D346-4CB9-8FE2-FF06037A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6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9CD8-7D3E-4660-9037-765C7981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35D2F-74C5-4259-95C8-25105DF0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FCB92-C58C-4251-9B19-720BFB45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CF07-DD36-49E9-8EA6-5A137B00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BD028-B237-4C7C-A967-577C779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20A39-EC4C-4F59-BD23-37023AAF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40E07-B7BE-4AF5-B75D-6AB77BB47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0A77-A673-4505-9364-2EF23186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E494-2BFE-438E-B38A-BE6A5875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2AA5-E03B-47D7-ABE0-3116357A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6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4A8C-4609-453A-A6D1-5CE96286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B1F5-58D8-4B18-9DF5-D10D9CD0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0EFEB-377A-4312-B056-8F4D1FC2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A4017-3780-4B94-8F7C-D3F0E4CC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7A603-1281-40D8-9536-3754E134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E1E3-A8E1-49D0-B11E-8D465848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7EAF-E094-4778-87FC-92997ADE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ACE85-C712-4D6B-A10D-CF5AA664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F32CF-91CC-4C0C-A1B1-271931F9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FF4A9-7520-4AEE-8C87-D89DA810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0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33BE-5D74-489F-BBEA-7A2BF7A6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F0AD-0C10-4672-941C-1CE80A6C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EF89C-F925-4AC5-AFC5-75D99716E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3DF4-37F7-4A42-8F2C-2C1CD619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8232D-8135-4044-A67A-C1BB561B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9A239-A7A2-4CFA-AD06-707187E6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B68B-DBB9-442A-BD91-C789F6E3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04163-9D9B-4D28-B6E1-5395A631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06EC4-BB8B-477B-8F9E-74BE75E3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25E46-5DF3-4623-B813-72299686D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D254A-EED3-43B7-99D6-DEEAB4A7C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12BA2-2593-45D2-9802-0C960844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70209-1F59-4992-8D60-2EFF90D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2782F-EC75-47EA-A3B4-ECEBE376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3042-5A8C-4F07-9572-A8630C4D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DDDEF-7846-4B98-A3B0-18619131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AB80F-7333-4E47-9227-CE80233E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1F106-4178-4CD1-BFA2-F5E9D8A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B655A-023E-4DCC-826F-BA83D405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9DBC2-9F09-4D54-AE34-AA1B1FE8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6F124-35DC-4E15-9E25-F0EE2129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41F9-5841-421F-AFFA-28A1BBFA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F091-0B62-4A78-9E9F-FC53E57D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93426-5357-42E3-9820-BFCCECED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B539D-7984-405B-8618-7CBC7E59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0717B-36A5-48E4-935F-339AD2D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8081A-7147-4762-8416-F1FB589A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9B04-7B3B-4A2C-9297-5A702A8C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DD53A-BAEC-475B-87C0-AB46F5E0E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149F5-54CB-4094-8C13-39FDC0277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0E36-35DB-4D13-BA45-5379737A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F2C8-AFA3-4E4F-B077-F847F0E4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B6D2A-8622-4E69-8E1D-5CC2E612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C8113-1698-4693-A913-53326375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C036-122D-4D1E-B1C5-7EE173B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85EE-4D20-4874-B79D-22F75A729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7491-89F0-4BD9-80BE-6BE45720A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1336-D816-42FA-B26B-501AB0B7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C:\Users\Doug\Documents\Clients\Maynard%20Water%20&amp;%20Sewer\FY%202023\Water%20Rate%20FY%202023.xls!Budget%20Graph!%5bWater%20Rate%20FY%202023.xls%5dBudget%20Graph%20Chart%2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file:///C:\Users\Doug\Documents\Clients\Maynard%20Water%20&amp;%20Sewer\FY%202023\Water%20Rate%20FY%202023.xls!Budget%20Graph!R35C1:R43C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C:\Users\Doug\Documents\Clients\Maynard%20Water%20&amp;%20Sewer\FY%202023\Water%20Rate%20FY%202023.xls!Debt%20Service!%5bWater%20Rate%20FY%202023.xls%5dDebt%20Service%20Chart%2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oleObject" Target="file:///C:\Users\Doug\Documents\Clients\Maynard%20Water%20&amp;%20Sewer\FY%202023\Water%20Rate%20FY%202023.xls!Debt%20Service!R69C1:R71C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C:\Users\Doug\Documents\Clients\Maynard%20Water%20&amp;%20Sewer\FY%202023\Water%20Rate%20FY%202023.xls!Debt%20Service!%5bWater%20Rate%20FY%202023.xls%5dDebt%20Service%20Chart%201-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oleObject" Target="file:///C:\Users\Doug\Documents\Clients\Maynard%20Water%20&amp;%20Sewer\FY%202023\Water%20Rate%20FY%202023.xls!Debt%20Service!R100C1:R103C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file:///C:\Users\Doug\Documents\Clients\Maynard%20Water%20&amp;%20Sewer\FY%202023\Water%20Rate%20FY%202023%2030%20minimum.xls!Exhibit1!R1C1:R82C8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file:///C:\Users\Doug\Documents\Clients\Maynard%20Water%20&amp;%20Sewer\FY%202023\Water%20Rate%20FY%202023%2030%20minimum.xls!Exhibit2!R1C1:R34C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file:///C:\Users\Doug\Documents\Clients\Maynard%20Water%20&amp;%20Sewer\FY%202023\Water%20Rate%20FY%202023.xls!Exhibit1!R1C1:R82C8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C:\Users\Doug\Documents\Clients\Maynard%20Water%20&amp;%20Sewer\FY%202023\Water%20Rate%20FY%202023.xls!Exhibit2!R1C1:R34C7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file:///C:\Users\Doug\Documents\Clients\Maynard%20Water%20&amp;%20Sewer\FY%202023\Sewer%20Rate%20FY%202023.xls!Graph!%5bSewer%20Rate%20FY%202023.xls%5dGraph%20Chart%2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file:///C:\Users\Doug\Documents\Clients\Maynard%20Water%20&amp;%20Sewer\FY%202023\Sewer%20Rate%20FY%202023.xls!Graph!R34C1:R44C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Users\Doug\Documents\Clients\Maynard%20Water%20&amp;%20Sewer\FY%202023\Sewer%20Rate%20FY%202023.xls!Exhibit1!R1C1:R35C1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Users\Doug\Documents\Clients\Maynard%20Water%20&amp;%20Sewer\FY%202023\Sewer%20Rate%20FY%202023.xls!Exhibit2!R1C1:R29C7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Users\Doug\Documents\Clients\Maynard%20Water%20&amp;%20Sewer\FY%202023\Sewer%20Rate%20FY%202023.xls!Exhibit1!R40C1:R74C10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C:\Users\Doug\Documents\Clients\Maynard%20Water%20&amp;%20Sewer\FY%202023\Sewer%20Rate%20FY%202023.xls!Exhibit2!R31C1:R59C7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file:///C:\Users\Doug\Documents\Clients\Maynard%20Water%20&amp;%20Sewer\FY%202023\Water%20Rate%20FY%202023%2030%20minimum.xls!Exhibit1!R87C1:R131C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5F4D5-8AC3-4F1C-BD10-C7410CB93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63" y="548464"/>
            <a:ext cx="4773075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 of Maynard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Sewer Rates FY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BA30B-0DD3-4485-B17E-AF2063F39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3" y="3548543"/>
            <a:ext cx="4411123" cy="25569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January 4, 2022</a:t>
            </a:r>
          </a:p>
          <a:p>
            <a:r>
              <a:rPr lang="en-US" sz="3200" b="1" dirty="0"/>
              <a:t>Presented by: </a:t>
            </a:r>
          </a:p>
          <a:p>
            <a:r>
              <a:rPr lang="en-US" sz="3200" b="1" dirty="0"/>
              <a:t>Douglas Gardner</a:t>
            </a:r>
          </a:p>
          <a:p>
            <a:r>
              <a:rPr lang="en-US" b="1" dirty="0"/>
              <a:t>Pioneer Consulting Group, Inc.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E29E7C-D01B-44D5-A52D-0F192328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2" r="1" b="225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629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0A78-D3B6-4837-AA9D-83B4A898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349" y="640831"/>
            <a:ext cx="5718187" cy="157386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FY 2023 Rate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335E-8480-4FD3-B639-9910DF1D6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2235" y="1837190"/>
            <a:ext cx="6441220" cy="44112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same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rate structure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charge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step conservation-based flow rate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town rates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fire protection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Backflow prevention testing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 are for FY 2023 Only!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 other charges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EF121A4-4386-4FF3-89BB-1DD5FBBB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1124125"/>
            <a:ext cx="5486400" cy="42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4FADA-6951-4397-9CBF-A7488B28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1129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 2023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Rates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1DFDF890-DDC8-470F-8B19-293D9757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2" y="371721"/>
            <a:ext cx="3201657" cy="320165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23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8CC951-D7E1-4BC6-992A-4441A63C5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56677"/>
              </p:ext>
            </p:extLst>
          </p:nvPr>
        </p:nvGraphicFramePr>
        <p:xfrm>
          <a:off x="1620838" y="125413"/>
          <a:ext cx="895032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00887" imgH="5133922" progId="Excel.Sheet.8">
                  <p:link updateAutomatic="1"/>
                </p:oleObj>
              </mc:Choice>
              <mc:Fallback>
                <p:oleObj name="Worksheet" r:id="rId2" imgW="7800887" imgH="5133922" progId="Excel.Sheet.8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98CC951-D7E1-4BC6-992A-4441A63C5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838" y="125413"/>
                        <a:ext cx="8950325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3BE4B1-15D6-4D15-90FF-41B70ACF6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70730"/>
              </p:ext>
            </p:extLst>
          </p:nvPr>
        </p:nvGraphicFramePr>
        <p:xfrm>
          <a:off x="3476712" y="5264646"/>
          <a:ext cx="45339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34017" imgH="1476362" progId="Excel.Sheet.8">
                  <p:link updateAutomatic="1"/>
                </p:oleObj>
              </mc:Choice>
              <mc:Fallback>
                <p:oleObj name="Worksheet" r:id="rId4" imgW="4534017" imgH="1476362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3BE4B1-15D6-4D15-90FF-41B70ACF6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712" y="5264646"/>
                        <a:ext cx="453390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03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D593-7530-4114-A9A4-D306A802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95" y="276837"/>
            <a:ext cx="7491369" cy="838899"/>
          </a:xfrm>
        </p:spPr>
        <p:txBody>
          <a:bodyPr/>
          <a:lstStyle/>
          <a:p>
            <a:r>
              <a:rPr lang="en-US" dirty="0"/>
              <a:t>Current &amp; Proposed Water Debt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C38F22-3E51-4D88-B91F-F8B1E4AE0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49441"/>
              </p:ext>
            </p:extLst>
          </p:nvPr>
        </p:nvGraphicFramePr>
        <p:xfrm>
          <a:off x="827088" y="1173163"/>
          <a:ext cx="10526712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63004" imgH="3667138" progId="Excel.Sheet.8">
                  <p:link updateAutomatic="1"/>
                </p:oleObj>
              </mc:Choice>
              <mc:Fallback>
                <p:oleObj name="Worksheet" r:id="rId2" imgW="8563004" imgH="3667138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C38F22-3E51-4D88-B91F-F8B1E4AE0A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1173163"/>
                        <a:ext cx="10526712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826C8E-8D44-4786-827C-4CFB3666A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97928"/>
              </p:ext>
            </p:extLst>
          </p:nvPr>
        </p:nvGraphicFramePr>
        <p:xfrm>
          <a:off x="816138" y="5562236"/>
          <a:ext cx="9963716" cy="75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01087" imgH="495195" progId="Excel.Sheet.8">
                  <p:link updateAutomatic="1"/>
                </p:oleObj>
              </mc:Choice>
              <mc:Fallback>
                <p:oleObj name="Worksheet" r:id="rId4" imgW="9401087" imgH="495195" progId="Excel.Sheet.8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6826C8E-8D44-4786-827C-4CFB3666A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138" y="5562236"/>
                        <a:ext cx="9963716" cy="75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37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AA96-B16A-4395-97BE-64898752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Debt Service and Reserves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F592D6-96B4-44D2-8715-6219DC88B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4572"/>
              </p:ext>
            </p:extLst>
          </p:nvPr>
        </p:nvGraphicFramePr>
        <p:xfrm>
          <a:off x="1401763" y="1431925"/>
          <a:ext cx="938688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24809" imgH="2762237" progId="Excel.Sheet.8">
                  <p:link updateAutomatic="1"/>
                </p:oleObj>
              </mc:Choice>
              <mc:Fallback>
                <p:oleObj name="Worksheet" r:id="rId2" imgW="7524809" imgH="2762237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BF592D6-96B4-44D2-8715-6219DC88B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1763" y="1431925"/>
                        <a:ext cx="9386887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BA4125-57CE-4446-8316-D001C336B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93942"/>
              </p:ext>
            </p:extLst>
          </p:nvPr>
        </p:nvGraphicFramePr>
        <p:xfrm>
          <a:off x="1394618" y="5665832"/>
          <a:ext cx="9401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01087" imgH="657304" progId="Excel.Sheet.8">
                  <p:link updateAutomatic="1"/>
                </p:oleObj>
              </mc:Choice>
              <mc:Fallback>
                <p:oleObj name="Worksheet" r:id="rId4" imgW="9401087" imgH="657304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BA4125-57CE-4446-8316-D001C336B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4618" y="5665832"/>
                        <a:ext cx="9401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5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77807" cy="7897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FY 2023 Water Rates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4995C9-BB9B-469D-B6A0-4834E0371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17812"/>
              </p:ext>
            </p:extLst>
          </p:nvPr>
        </p:nvGraphicFramePr>
        <p:xfrm>
          <a:off x="1753299" y="906011"/>
          <a:ext cx="8758107" cy="570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67709" imgH="5581584" progId="Excel.Sheet.8">
                  <p:link updateAutomatic="1"/>
                </p:oleObj>
              </mc:Choice>
              <mc:Fallback>
                <p:oleObj name="Worksheet" r:id="rId2" imgW="7867709" imgH="5581584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4995C9-BB9B-469D-B6A0-4834E0371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3299" y="906011"/>
                        <a:ext cx="8758107" cy="570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9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419451"/>
            <a:ext cx="10888910" cy="450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Impact Analysis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AF6A8B-2F73-49EA-83B6-789A8CED2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38892"/>
              </p:ext>
            </p:extLst>
          </p:nvPr>
        </p:nvGraphicFramePr>
        <p:xfrm>
          <a:off x="1795244" y="869576"/>
          <a:ext cx="7944373" cy="581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19704" imgH="5505319" progId="Excel.Sheet.8">
                  <p:link updateAutomatic="1"/>
                </p:oleObj>
              </mc:Choice>
              <mc:Fallback>
                <p:oleObj name="Worksheet" r:id="rId2" imgW="5019704" imgH="5505319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9AF6A8B-2F73-49EA-83B6-789A8CED2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244" y="869576"/>
                        <a:ext cx="7944373" cy="5816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7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77807" cy="7897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FY 2023 Water Rates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EDE0DA-B511-48B6-A194-2A9B750A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70261"/>
              </p:ext>
            </p:extLst>
          </p:nvPr>
        </p:nvGraphicFramePr>
        <p:xfrm>
          <a:off x="1728132" y="958103"/>
          <a:ext cx="8758107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15100" imgH="5657850" progId="Excel.Sheet.8">
                  <p:link updateAutomatic="1"/>
                </p:oleObj>
              </mc:Choice>
              <mc:Fallback>
                <p:oleObj name="Worksheet" r:id="rId2" imgW="6515100" imgH="565785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BEDE0DA-B511-48B6-A194-2A9B750AA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8132" y="958103"/>
                        <a:ext cx="8758107" cy="56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49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419451"/>
            <a:ext cx="10888910" cy="4501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Impact Analysis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3B2F943-6078-4799-A483-8252D31F3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7512"/>
              </p:ext>
            </p:extLst>
          </p:nvPr>
        </p:nvGraphicFramePr>
        <p:xfrm>
          <a:off x="1258349" y="869577"/>
          <a:ext cx="8925886" cy="569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19704" imgH="5505319" progId="Excel.Sheet.8">
                  <p:link updateAutomatic="1"/>
                </p:oleObj>
              </mc:Choice>
              <mc:Fallback>
                <p:oleObj name="Worksheet" r:id="rId2" imgW="5019704" imgH="5505319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3B2F943-6078-4799-A483-8252D31F3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8349" y="869577"/>
                        <a:ext cx="8925886" cy="5690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20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4FADA-6951-4397-9CBF-A7488B28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891" y="618681"/>
            <a:ext cx="3380509" cy="47945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FY 2023 </a:t>
            </a:r>
            <a:b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Sewer Rates</a:t>
            </a: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ound, outdoor, stone, manhole cover&#10;&#10;Description automatically generated">
            <a:extLst>
              <a:ext uri="{FF2B5EF4-FFF2-40B4-BE49-F238E27FC236}">
                <a16:creationId xmlns:a16="http://schemas.microsoft.com/office/drawing/2014/main" id="{B6879307-BEB1-45ED-9953-F3C637E66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5" r="1" b="340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84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A8042-1010-4B76-B834-AD87F6FF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 Occurred Since We Last Met?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4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639F206-0E8C-4F75-AA25-984740BA3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3395" y="1526033"/>
            <a:ext cx="6971252" cy="4936187"/>
          </a:xfrm>
        </p:spPr>
        <p:txBody>
          <a:bodyPr>
            <a:normAutofit/>
          </a:bodyPr>
          <a:lstStyle/>
          <a:p>
            <a:r>
              <a:rPr lang="en-US" sz="2400" dirty="0"/>
              <a:t>Consumption has Increased</a:t>
            </a:r>
          </a:p>
          <a:p>
            <a:pPr lvl="1"/>
            <a:r>
              <a:rPr lang="en-US" sz="2000" dirty="0"/>
              <a:t>Much of it is </a:t>
            </a:r>
            <a:r>
              <a:rPr lang="en-US" sz="2000" dirty="0" err="1"/>
              <a:t>Covid</a:t>
            </a:r>
            <a:r>
              <a:rPr lang="en-US" sz="2000" dirty="0"/>
              <a:t> Related</a:t>
            </a:r>
          </a:p>
          <a:p>
            <a:pPr lvl="2"/>
            <a:r>
              <a:rPr lang="en-US" dirty="0"/>
              <a:t>More people at home</a:t>
            </a:r>
          </a:p>
          <a:p>
            <a:pPr lvl="2"/>
            <a:r>
              <a:rPr lang="en-US" dirty="0"/>
              <a:t>Expect stabilization of consumption to pre-Covid levels</a:t>
            </a:r>
          </a:p>
          <a:p>
            <a:pPr lvl="2"/>
            <a:r>
              <a:rPr lang="en-US" dirty="0"/>
              <a:t>Additional revenue will/has boost reserves</a:t>
            </a:r>
          </a:p>
          <a:p>
            <a:r>
              <a:rPr lang="en-US" dirty="0"/>
              <a:t>Revenues have increased</a:t>
            </a:r>
          </a:p>
          <a:p>
            <a:r>
              <a:rPr lang="en-US" dirty="0"/>
              <a:t>Old Marlborough Costs Loom</a:t>
            </a:r>
          </a:p>
          <a:p>
            <a:r>
              <a:rPr lang="en-US" dirty="0"/>
              <a:t>Continue to look long term</a:t>
            </a:r>
          </a:p>
          <a:p>
            <a:pPr lvl="1"/>
            <a:r>
              <a:rPr lang="en-US" dirty="0"/>
              <a:t>Continue to be proactive! </a:t>
            </a:r>
          </a:p>
        </p:txBody>
      </p:sp>
    </p:spTree>
    <p:extLst>
      <p:ext uri="{BB962C8B-B14F-4D97-AF65-F5344CB8AC3E}">
        <p14:creationId xmlns:p14="http://schemas.microsoft.com/office/powerpoint/2010/main" val="316267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6111-499B-46A8-A016-71EC76D2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6776"/>
            <a:ext cx="10364451" cy="12669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Sewer2023 Rates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6232741-8E85-4AAC-9032-C6082FB5C4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1771087"/>
              </p:ext>
            </p:extLst>
          </p:nvPr>
        </p:nvGraphicFramePr>
        <p:xfrm>
          <a:off x="1286934" y="1994053"/>
          <a:ext cx="9618132" cy="43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2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2456F2-EBC3-4D26-83F5-B5BCEC77C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20364"/>
              </p:ext>
            </p:extLst>
          </p:nvPr>
        </p:nvGraphicFramePr>
        <p:xfrm>
          <a:off x="1465263" y="165100"/>
          <a:ext cx="9585325" cy="456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24583" imgH="4848370" progId="Excel.Sheet.8">
                  <p:link updateAutomatic="1"/>
                </p:oleObj>
              </mc:Choice>
              <mc:Fallback>
                <p:oleObj name="Worksheet" r:id="rId2" imgW="7124583" imgH="484837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2456F2-EBC3-4D26-83F5-B5BCEC77C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5263" y="165100"/>
                        <a:ext cx="9585325" cy="456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51956A-EBAE-425A-912E-FA653A962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8103"/>
              </p:ext>
            </p:extLst>
          </p:nvPr>
        </p:nvGraphicFramePr>
        <p:xfrm>
          <a:off x="3824287" y="4731391"/>
          <a:ext cx="4543425" cy="208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43513" imgH="1800225" progId="Excel.Sheet.8">
                  <p:link updateAutomatic="1"/>
                </p:oleObj>
              </mc:Choice>
              <mc:Fallback>
                <p:oleObj name="Worksheet" r:id="rId4" imgW="4543513" imgH="1800225" progId="Excel.Sheet.8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51956A-EBAE-425A-912E-FA653A962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4287" y="4731391"/>
                        <a:ext cx="4543425" cy="208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91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64451" cy="1317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FY 2023 Sewer Rates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60E398-BE53-4173-8767-839A534AD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73712"/>
              </p:ext>
            </p:extLst>
          </p:nvPr>
        </p:nvGraphicFramePr>
        <p:xfrm>
          <a:off x="1610686" y="1384387"/>
          <a:ext cx="8665828" cy="437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17" imgH="3381230" progId="Excel.Sheet.8">
                  <p:link updateAutomatic="1"/>
                </p:oleObj>
              </mc:Choice>
              <mc:Fallback>
                <p:oleObj name="Worksheet" r:id="rId2" imgW="6477117" imgH="338123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60E398-BE53-4173-8767-839A534AD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0686" y="1384387"/>
                        <a:ext cx="8665828" cy="437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01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7781"/>
            <a:ext cx="10772089" cy="701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Impact Analysis – Scenario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853C33-1FEB-492C-8AE5-E3A29E98F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09923"/>
              </p:ext>
            </p:extLst>
          </p:nvPr>
        </p:nvGraphicFramePr>
        <p:xfrm>
          <a:off x="2021747" y="1074738"/>
          <a:ext cx="8045042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0322" imgH="4705416" progId="Excel.Sheet.8">
                  <p:link updateAutomatic="1"/>
                </p:oleObj>
              </mc:Choice>
              <mc:Fallback>
                <p:oleObj name="Worksheet" r:id="rId2" imgW="5210322" imgH="4705416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8853C33-1FEB-492C-8AE5-E3A29E98F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1747" y="1074738"/>
                        <a:ext cx="8045042" cy="532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6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2010-6393-4C5A-B9E3-DA44C031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2047"/>
            <a:ext cx="10364451" cy="1317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Sewer FY 2023 Sewer Rates – Scenario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54157C-C385-4BF1-9B1C-30B071ED7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18238"/>
              </p:ext>
            </p:extLst>
          </p:nvPr>
        </p:nvGraphicFramePr>
        <p:xfrm>
          <a:off x="1468072" y="1303381"/>
          <a:ext cx="8917497" cy="50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17" imgH="3895580" progId="Excel.Sheet.8">
                  <p:link updateAutomatic="1"/>
                </p:oleObj>
              </mc:Choice>
              <mc:Fallback>
                <p:oleObj name="Worksheet" r:id="rId2" imgW="6477117" imgH="3895580" progId="Excel.Sheet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54157C-C385-4BF1-9B1C-30B071ED7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072" y="1303381"/>
                        <a:ext cx="8917497" cy="503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03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7E78-FF46-45FB-BFAF-F8C3E51F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7781"/>
            <a:ext cx="10772089" cy="7017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Impact Analysis – Scenario 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917C14-D192-40BB-8622-A87F34B83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582649"/>
              </p:ext>
            </p:extLst>
          </p:nvPr>
        </p:nvGraphicFramePr>
        <p:xfrm>
          <a:off x="1652631" y="922337"/>
          <a:ext cx="8808441" cy="550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0322" imgH="5010124" progId="Excel.Sheet.8">
                  <p:link updateAutomatic="1"/>
                </p:oleObj>
              </mc:Choice>
              <mc:Fallback>
                <p:oleObj name="Worksheet" r:id="rId2" imgW="5210322" imgH="5010124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917C14-D192-40BB-8622-A87F34B83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2631" y="922337"/>
                        <a:ext cx="8808441" cy="550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24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02A072-AC9F-4B43-970B-6DE0948ACBC4}"/>
              </a:ext>
            </a:extLst>
          </p:cNvPr>
          <p:cNvSpPr txBox="1">
            <a:spLocks/>
          </p:cNvSpPr>
          <p:nvPr/>
        </p:nvSpPr>
        <p:spPr>
          <a:xfrm>
            <a:off x="2608976" y="5004664"/>
            <a:ext cx="6686026" cy="131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Average Residential Customer </a:t>
            </a:r>
            <a:r>
              <a:rPr lang="en-US" sz="2700" b="1" dirty="0"/>
              <a:t>Combined Water and Sewer Bill</a:t>
            </a:r>
            <a:br>
              <a:rPr lang="en-US" sz="2700" b="1" dirty="0"/>
            </a:br>
            <a:r>
              <a:rPr lang="en-US" sz="2700" b="1" dirty="0"/>
              <a:t>2,500 CF Quarterly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BE4609-9A67-4895-8ABF-F320A262E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19749"/>
              </p:ext>
            </p:extLst>
          </p:nvPr>
        </p:nvGraphicFramePr>
        <p:xfrm>
          <a:off x="406400" y="322278"/>
          <a:ext cx="5107709" cy="468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548062-5C33-48FD-BDCC-19A214550441}"/>
              </a:ext>
            </a:extLst>
          </p:cNvPr>
          <p:cNvSpPr txBox="1"/>
          <p:nvPr/>
        </p:nvSpPr>
        <p:spPr>
          <a:xfrm>
            <a:off x="1703303" y="1490008"/>
            <a:ext cx="2513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Average Residential Customer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2,500 CF Quarterly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Scenario #1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3BBD5DA-A7CD-4ADE-8763-098670FEA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7204"/>
              </p:ext>
            </p:extLst>
          </p:nvPr>
        </p:nvGraphicFramePr>
        <p:xfrm>
          <a:off x="5814291" y="428496"/>
          <a:ext cx="5107709" cy="468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CBA71A-67D7-416A-86E0-C73B5F4819BF}"/>
              </a:ext>
            </a:extLst>
          </p:cNvPr>
          <p:cNvSpPr txBox="1"/>
          <p:nvPr/>
        </p:nvSpPr>
        <p:spPr>
          <a:xfrm>
            <a:off x="7046539" y="1509309"/>
            <a:ext cx="2513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Average Residential Customer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2,500 CF Quarterly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Scenario #2</a:t>
            </a:r>
          </a:p>
        </p:txBody>
      </p:sp>
    </p:spTree>
    <p:extLst>
      <p:ext uri="{BB962C8B-B14F-4D97-AF65-F5344CB8AC3E}">
        <p14:creationId xmlns:p14="http://schemas.microsoft.com/office/powerpoint/2010/main" val="371106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E4E0-B1DA-4D1E-A0EC-E1240C40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Rates and </a:t>
            </a:r>
            <a:r>
              <a:rPr lang="en-US"/>
              <a:t>Charges 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C103D9-29B2-4AB2-BD7B-71CF721D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20749"/>
              </p:ext>
            </p:extLst>
          </p:nvPr>
        </p:nvGraphicFramePr>
        <p:xfrm>
          <a:off x="1266737" y="973124"/>
          <a:ext cx="9882231" cy="570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77004" imgH="7724828" progId="Excel.Sheet.8">
                  <p:link updateAutomatic="1"/>
                </p:oleObj>
              </mc:Choice>
              <mc:Fallback>
                <p:oleObj name="Worksheet" r:id="rId2" imgW="6277004" imgH="7724828" progId="Excel.Sheet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C103D9-29B2-4AB2-BD7B-71CF721D3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6737" y="973124"/>
                        <a:ext cx="9882231" cy="5704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59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B2A80-11B6-4753-B053-A296F5BF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EBC6-A7FA-4B22-B974-37F0E12D5B67}"/>
              </a:ext>
            </a:extLst>
          </p:cNvPr>
          <p:cNvSpPr/>
          <p:nvPr/>
        </p:nvSpPr>
        <p:spPr>
          <a:xfrm>
            <a:off x="523766" y="1954634"/>
            <a:ext cx="6172582" cy="478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Continue the good work of the past few years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Old Marlborough Project looms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Plug the “rate gap” with reserves as debt matures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Fact: Funding capital through a combination of rates, new debt and reserves results in lower rates in the long run.</a:t>
            </a:r>
          </a:p>
          <a:p>
            <a:pPr marL="342900" indent="-2286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/>
              <a:t>Must Continue to build reserves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6" descr="Flow">
            <a:extLst>
              <a:ext uri="{FF2B5EF4-FFF2-40B4-BE49-F238E27FC236}">
                <a16:creationId xmlns:a16="http://schemas.microsoft.com/office/drawing/2014/main" id="{3BE4E274-16BC-468B-B86E-4B809899D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C6C5BD0B-F3FB-426A-859C-6ED9426F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39" y="957486"/>
            <a:ext cx="4940394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2FCE7-39D0-4132-A47E-C7DB0255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3782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6111-499B-46A8-A016-71EC76D2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6776"/>
            <a:ext cx="10364451" cy="12669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2023 Water Rates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6232741-8E85-4AAC-9032-C6082FB5C4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2672181"/>
              </p:ext>
            </p:extLst>
          </p:nvPr>
        </p:nvGraphicFramePr>
        <p:xfrm>
          <a:off x="1286934" y="1994053"/>
          <a:ext cx="9618132" cy="43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80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72D27-646A-4AC2-AC9D-BA337249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Funded Capital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3E1E3-8E98-4787-A0B9-66D7024B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50" r="-2" b="-2"/>
          <a:stretch/>
        </p:blipFill>
        <p:spPr>
          <a:xfrm>
            <a:off x="320040" y="670151"/>
            <a:ext cx="4014216" cy="2567233"/>
          </a:xfrm>
          <a:prstGeom prst="rect">
            <a:avLst/>
          </a:pr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22BD0604-D4E8-4051-AC39-90FF821A6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0" r="16655" b="1"/>
          <a:stretch/>
        </p:blipFill>
        <p:spPr>
          <a:xfrm>
            <a:off x="1306762" y="4516766"/>
            <a:ext cx="1668667" cy="173163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E5958C-4A01-4A6D-BA0B-C5BBC905F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933782"/>
              </p:ext>
            </p:extLst>
          </p:nvPr>
        </p:nvGraphicFramePr>
        <p:xfrm>
          <a:off x="4797494" y="2706624"/>
          <a:ext cx="675562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307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351775-148F-4C1F-B0F5-E019ADE8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ARPA Funds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Rescue Plan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28AD23-F00C-4EDE-9BCA-4BCD154AAF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2796813"/>
              </p:ext>
            </p:extLst>
          </p:nvPr>
        </p:nvGraphicFramePr>
        <p:xfrm>
          <a:off x="6525628" y="251670"/>
          <a:ext cx="5407754" cy="628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9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0454-954A-4BDC-8569-6FA5AF9DA26E}"/>
              </a:ext>
            </a:extLst>
          </p:cNvPr>
          <p:cNvSpPr txBox="1"/>
          <p:nvPr/>
        </p:nvSpPr>
        <p:spPr>
          <a:xfrm>
            <a:off x="5973851" y="365125"/>
            <a:ext cx="6116549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Office Employee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385FF-87C4-41CA-BB51-28A917F6D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15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A8E20B-15D3-40FF-96E6-CF2CC318CB06}"/>
              </a:ext>
            </a:extLst>
          </p:cNvPr>
          <p:cNvSpPr/>
          <p:nvPr/>
        </p:nvSpPr>
        <p:spPr>
          <a:xfrm>
            <a:off x="6096000" y="1644072"/>
            <a:ext cx="5902036" cy="4969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Clean up database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Asset Management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Statutory Compliance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Private Fire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Cross connection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Other services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Assist in collecting Past Due Revenue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Late Notices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Goal is to collect revenue before lien process begins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Water termination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Revenue Collection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cap="all" dirty="0"/>
              <a:t>Assist in billing for Other services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cap="all" dirty="0"/>
              <a:t>Position will pay for itself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300" cap="all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" cap="all" dirty="0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246058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ACCB-79B1-40EA-940A-2E06E13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31931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Old Marlborough Road </a:t>
            </a:r>
            <a:br>
              <a:rPr lang="en-US" dirty="0"/>
            </a:br>
            <a:r>
              <a:rPr lang="en-US" dirty="0"/>
              <a:t>Wellfield, </a:t>
            </a:r>
            <a:br>
              <a:rPr lang="en-US" dirty="0"/>
            </a:br>
            <a:r>
              <a:rPr lang="en-US" dirty="0"/>
              <a:t>Pump Station and Treatment Plant</a:t>
            </a:r>
          </a:p>
        </p:txBody>
      </p:sp>
      <p:pic>
        <p:nvPicPr>
          <p:cNvPr id="10" name="Picture 9" descr="A picture containing outdoor, sky, grass, tree&#10;&#10;Description automatically generated">
            <a:extLst>
              <a:ext uri="{FF2B5EF4-FFF2-40B4-BE49-F238E27FC236}">
                <a16:creationId xmlns:a16="http://schemas.microsoft.com/office/drawing/2014/main" id="{38CD6A29-3CB5-4EE5-AD88-51A08C8D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0"/>
          <a:stretch/>
        </p:blipFill>
        <p:spPr>
          <a:xfrm>
            <a:off x="5652655" y="10"/>
            <a:ext cx="653934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ACCB-79B1-40EA-940A-2E06E131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3708"/>
          </a:xfrm>
        </p:spPr>
        <p:txBody>
          <a:bodyPr/>
          <a:lstStyle/>
          <a:p>
            <a:pPr algn="ctr"/>
            <a:r>
              <a:rPr lang="en-US" dirty="0"/>
              <a:t>Old Marlborough Road –present day </a:t>
            </a:r>
          </a:p>
        </p:txBody>
      </p:sp>
      <p:pic>
        <p:nvPicPr>
          <p:cNvPr id="8" name="Content Placeholder 7" descr="A picture containing tree, outdoor, ground, dirt&#10;&#10;Description automatically generated">
            <a:extLst>
              <a:ext uri="{FF2B5EF4-FFF2-40B4-BE49-F238E27FC236}">
                <a16:creationId xmlns:a16="http://schemas.microsoft.com/office/drawing/2014/main" id="{88F74D40-262D-47A8-BEF7-765FC1730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6692" y="877455"/>
            <a:ext cx="3569854" cy="5514109"/>
          </a:xfrm>
        </p:spPr>
      </p:pic>
      <p:pic>
        <p:nvPicPr>
          <p:cNvPr id="7" name="Picture 6" descr="A picture containing indoor, cooking, dirty&#10;&#10;Description automatically generated">
            <a:extLst>
              <a:ext uri="{FF2B5EF4-FFF2-40B4-BE49-F238E27FC236}">
                <a16:creationId xmlns:a16="http://schemas.microsoft.com/office/drawing/2014/main" id="{A7433163-B285-43EB-BA6B-20020E1D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8" y="877456"/>
            <a:ext cx="3858491" cy="5514108"/>
          </a:xfrm>
          <a:prstGeom prst="rect">
            <a:avLst/>
          </a:prstGeom>
        </p:spPr>
      </p:pic>
      <p:pic>
        <p:nvPicPr>
          <p:cNvPr id="10" name="Picture 9" descr="A picture containing text, vessel, dirty&#10;&#10;Description automatically generated">
            <a:extLst>
              <a:ext uri="{FF2B5EF4-FFF2-40B4-BE49-F238E27FC236}">
                <a16:creationId xmlns:a16="http://schemas.microsoft.com/office/drawing/2014/main" id="{FCA6A953-ECE0-48CC-B832-4D27CF5B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673" y="877455"/>
            <a:ext cx="3759201" cy="5514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0C553B-2F2C-4ADA-A369-5DC21F00AB74}"/>
              </a:ext>
            </a:extLst>
          </p:cNvPr>
          <p:cNvSpPr txBox="1"/>
          <p:nvPr/>
        </p:nvSpPr>
        <p:spPr>
          <a:xfrm>
            <a:off x="591127" y="6488667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Dangerous Chemical Feed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02D8E-633E-48C7-A899-28D31632828F}"/>
              </a:ext>
            </a:extLst>
          </p:cNvPr>
          <p:cNvSpPr txBox="1"/>
          <p:nvPr/>
        </p:nvSpPr>
        <p:spPr>
          <a:xfrm>
            <a:off x="5892801" y="6460959"/>
            <a:ext cx="13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Dirty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ACD4B-A98B-4998-8638-600D1410FEDE}"/>
              </a:ext>
            </a:extLst>
          </p:cNvPr>
          <p:cNvSpPr txBox="1"/>
          <p:nvPr/>
        </p:nvSpPr>
        <p:spPr>
          <a:xfrm>
            <a:off x="9208654" y="6488667"/>
            <a:ext cx="363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Treated Water / Raw Water</a:t>
            </a:r>
          </a:p>
        </p:txBody>
      </p:sp>
    </p:spTree>
    <p:extLst>
      <p:ext uri="{BB962C8B-B14F-4D97-AF65-F5344CB8AC3E}">
        <p14:creationId xmlns:p14="http://schemas.microsoft.com/office/powerpoint/2010/main" val="210286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5FDE8-DB15-4CF8-94DB-87A0445C4E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7537304"/>
              </p:ext>
            </p:extLst>
          </p:nvPr>
        </p:nvGraphicFramePr>
        <p:xfrm>
          <a:off x="6226298" y="0"/>
          <a:ext cx="59380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9EB5E62-003A-4482-A757-50DDD9089B20}"/>
              </a:ext>
            </a:extLst>
          </p:cNvPr>
          <p:cNvSpPr txBox="1"/>
          <p:nvPr/>
        </p:nvSpPr>
        <p:spPr>
          <a:xfrm>
            <a:off x="6301388" y="176156"/>
            <a:ext cx="5862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Marlborough Wellfield &amp; Treatment Plant</a:t>
            </a:r>
            <a:endParaRPr lang="en-US" sz="2000" dirty="0"/>
          </a:p>
        </p:txBody>
      </p:sp>
      <p:pic>
        <p:nvPicPr>
          <p:cNvPr id="26" name="Content Placeholder 5" descr="A picture containing cup, food, beverage, dirty&#10;&#10;Description automatically generated">
            <a:extLst>
              <a:ext uri="{FF2B5EF4-FFF2-40B4-BE49-F238E27FC236}">
                <a16:creationId xmlns:a16="http://schemas.microsoft.com/office/drawing/2014/main" id="{F414B6E2-F154-4DF9-81A0-B42A90179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15" y="388403"/>
            <a:ext cx="4974672" cy="62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2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724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17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Arial</vt:lpstr>
      <vt:lpstr>Baskerville Old Face</vt:lpstr>
      <vt:lpstr>Calibri</vt:lpstr>
      <vt:lpstr>Calibri Light</vt:lpstr>
      <vt:lpstr>Office Theme</vt:lpstr>
      <vt:lpstr>file:///C:/Users/Doug/Documents/Clients/Maynard%20Water%20&amp;%20Sewer/FY%202023/Water%20Rate%20FY%202023.xls!Budget%20Graph!%5bWater%20Rate%20FY%202023.xls%5dBudget%20Graph%20Chart%201</vt:lpstr>
      <vt:lpstr>file:///C:/Users/Doug/Documents/Clients/Maynard%20Water%20&amp;%20Sewer/FY%202023/Water%20Rate%20FY%202023.xls!Budget%20Graph!R35C1:R43C4</vt:lpstr>
      <vt:lpstr>file:///C:/Users/Doug/Documents/Clients/Maynard%20Water%20&amp;%20Sewer/FY%202023/Water%20Rate%20FY%202023.xls!Debt%20Service!%5bWater%20Rate%20FY%202023.xls%5dDebt%20Service%20Chart%201</vt:lpstr>
      <vt:lpstr>file:///C:/Users/Doug/Documents/Clients/Maynard%20Water%20&amp;%20Sewer/FY%202023/Water%20Rate%20FY%202023.xls!Debt%20Service!R69C1:R71C11</vt:lpstr>
      <vt:lpstr>file:///C:/Users/Doug/Documents/Clients/Maynard%20Water%20&amp;%20Sewer/FY%202023/Water%20Rate%20FY%202023.xls!Debt%20Service!%5bWater%20Rate%20FY%202023.xls%5dDebt%20Service%20Chart%201-1</vt:lpstr>
      <vt:lpstr>file:///C:/Users/Doug/Documents/Clients/Maynard%20Water%20&amp;%20Sewer/FY%202023/Water%20Rate%20FY%202023.xls!Debt%20Service!R100C1:R103C11</vt:lpstr>
      <vt:lpstr>file:///C:/Users/Doug/Documents/Clients/Maynard%20Water%20&amp;%20Sewer/FY%202023/Water%20Rate%20FY%202023%2030%20minimum.xls!Exhibit1!R1C1:R82C8</vt:lpstr>
      <vt:lpstr>file:///C:/Users/Doug/Documents/Clients/Maynard%20Water%20&amp;%20Sewer/FY%202023/Water%20Rate%20FY%202023%2030%20minimum.xls!Exhibit2!R1C1:R34C7</vt:lpstr>
      <vt:lpstr>file:///C:/Users/Doug/Documents/Clients/Maynard%20Water%20&amp;%20Sewer/FY%202023/Water%20Rate%20FY%202023.xls!Exhibit1!R1C1:R82C8</vt:lpstr>
      <vt:lpstr>file:///C:/Users/Doug/Documents/Clients/Maynard%20Water%20&amp;%20Sewer/FY%202023/Water%20Rate%20FY%202023.xls!Exhibit2!R1C1:R34C7</vt:lpstr>
      <vt:lpstr>file:///C:/Users/Doug/Documents/Clients/Maynard%20Water%20&amp;%20Sewer/FY%202023/Sewer%20Rate%20FY%202023.xls!Graph!%5bSewer%20Rate%20FY%202023.xls%5dGraph%20Chart%203</vt:lpstr>
      <vt:lpstr>file:///C:/Users/Doug/Documents/Clients/Maynard%20Water%20&amp;%20Sewer/FY%202023/Sewer%20Rate%20FY%202023.xls!Graph!R34C1:R44C4</vt:lpstr>
      <vt:lpstr>file:///C:/Users/Doug/Documents/Clients/Maynard%20Water%20&amp;%20Sewer/FY%202023/Sewer%20Rate%20FY%202023.xls!Exhibit1!R1C1:R35C10</vt:lpstr>
      <vt:lpstr>file:///C:/Users/Doug/Documents/Clients/Maynard%20Water%20&amp;%20Sewer/FY%202023/Sewer%20Rate%20FY%202023.xls!Exhibit2!R1C1:R29C7</vt:lpstr>
      <vt:lpstr>file:///C:/Users/Doug/Documents/Clients/Maynard%20Water%20&amp;%20Sewer/FY%202023/Sewer%20Rate%20FY%202023.xls!Exhibit1!R40C1:R74C10</vt:lpstr>
      <vt:lpstr>file:///C:/Users/Doug/Documents/Clients/Maynard%20Water%20&amp;%20Sewer/FY%202023/Sewer%20Rate%20FY%202023.xls!Exhibit2!R31C1:R59C7</vt:lpstr>
      <vt:lpstr>file:///C:/Users/Doug/Documents/Clients/Maynard%20Water%20&amp;%20Sewer/FY%202023/Water%20Rate%20FY%202023%2030%20minimum.xls!Exhibit1!R87C1:R131C4</vt:lpstr>
      <vt:lpstr>Town of Maynard  Water and Sewer Rates FY 2023</vt:lpstr>
      <vt:lpstr>What has Occurred Since We Last Met?</vt:lpstr>
      <vt:lpstr>FY 2023 Water Rates</vt:lpstr>
      <vt:lpstr>Rate Funded Capital</vt:lpstr>
      <vt:lpstr>ARPA Funds American Rescue Plan Act</vt:lpstr>
      <vt:lpstr>PowerPoint Presentation</vt:lpstr>
      <vt:lpstr>Old Marlborough Road  Wellfield,  Pump Station and Treatment Plant</vt:lpstr>
      <vt:lpstr>Old Marlborough Road –present day </vt:lpstr>
      <vt:lpstr>PowerPoint Presentation</vt:lpstr>
      <vt:lpstr>Proposed FY 2023 Rate Structure</vt:lpstr>
      <vt:lpstr>FY 2023  Water Rates</vt:lpstr>
      <vt:lpstr>PowerPoint Presentation</vt:lpstr>
      <vt:lpstr>Current &amp; Proposed Water Debt</vt:lpstr>
      <vt:lpstr>Debt Service and Reserves</vt:lpstr>
      <vt:lpstr>Water FY 2023 Water Rates – Scenario 1</vt:lpstr>
      <vt:lpstr>Impact Analysis – Scenario 1</vt:lpstr>
      <vt:lpstr>Water FY 2023 Water Rates – Scenario 2</vt:lpstr>
      <vt:lpstr>Impact Analysis – Scenario 2</vt:lpstr>
      <vt:lpstr>FY 2023  Sewer Rates</vt:lpstr>
      <vt:lpstr>FY Sewer2023 Rates</vt:lpstr>
      <vt:lpstr>PowerPoint Presentation</vt:lpstr>
      <vt:lpstr>Sewer FY 2023 Sewer Rates – Scenario 1</vt:lpstr>
      <vt:lpstr>Impact Analysis – Scenario 1</vt:lpstr>
      <vt:lpstr>Sewer FY 2023 Sewer Rates – Scenario 2</vt:lpstr>
      <vt:lpstr>Impact Analysis – Scenario 2</vt:lpstr>
      <vt:lpstr>PowerPoint Presentation</vt:lpstr>
      <vt:lpstr>Other Rates and Charges 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Maynard  Water and Sewer Rates FY 2022</dc:title>
  <dc:creator>Douglas Gardner</dc:creator>
  <cp:lastModifiedBy>Debra Mealey</cp:lastModifiedBy>
  <cp:revision>59</cp:revision>
  <cp:lastPrinted>2021-12-08T13:19:24Z</cp:lastPrinted>
  <dcterms:created xsi:type="dcterms:W3CDTF">2020-12-04T12:34:54Z</dcterms:created>
  <dcterms:modified xsi:type="dcterms:W3CDTF">2024-09-18T13:57:47Z</dcterms:modified>
</cp:coreProperties>
</file>